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tif" ContentType="image/ti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13" r:id="rId3"/>
    <p:sldId id="302" r:id="rId4"/>
    <p:sldId id="287" r:id="rId5"/>
    <p:sldId id="308" r:id="rId6"/>
    <p:sldId id="307" r:id="rId7"/>
    <p:sldId id="289" r:id="rId8"/>
    <p:sldId id="290" r:id="rId9"/>
    <p:sldId id="291" r:id="rId10"/>
    <p:sldId id="341" r:id="rId11"/>
    <p:sldId id="299" r:id="rId12"/>
    <p:sldId id="330" r:id="rId13"/>
    <p:sldId id="331" r:id="rId14"/>
    <p:sldId id="342" r:id="rId15"/>
    <p:sldId id="334" r:id="rId16"/>
    <p:sldId id="335" r:id="rId17"/>
    <p:sldId id="336" r:id="rId18"/>
    <p:sldId id="343" r:id="rId19"/>
    <p:sldId id="344" r:id="rId20"/>
    <p:sldId id="345" r:id="rId21"/>
    <p:sldId id="301" r:id="rId22"/>
    <p:sldId id="303" r:id="rId23"/>
    <p:sldId id="304" r:id="rId24"/>
    <p:sldId id="305" r:id="rId25"/>
    <p:sldId id="306" r:id="rId26"/>
    <p:sldId id="293" r:id="rId27"/>
    <p:sldId id="346" r:id="rId28"/>
    <p:sldId id="347" r:id="rId29"/>
    <p:sldId id="349" r:id="rId30"/>
    <p:sldId id="295" r:id="rId31"/>
    <p:sldId id="311" r:id="rId32"/>
    <p:sldId id="348" r:id="rId33"/>
    <p:sldId id="350" r:id="rId34"/>
    <p:sldId id="326" r:id="rId35"/>
    <p:sldId id="327" r:id="rId36"/>
    <p:sldId id="309" r:id="rId37"/>
    <p:sldId id="312" r:id="rId38"/>
    <p:sldId id="316" r:id="rId39"/>
    <p:sldId id="317" r:id="rId40"/>
    <p:sldId id="319" r:id="rId41"/>
    <p:sldId id="321" r:id="rId42"/>
    <p:sldId id="323" r:id="rId43"/>
    <p:sldId id="322" r:id="rId44"/>
    <p:sldId id="32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79907" autoAdjust="0"/>
  </p:normalViewPr>
  <p:slideViewPr>
    <p:cSldViewPr snapToGrid="0" snapToObjects="1">
      <p:cViewPr varScale="1">
        <p:scale>
          <a:sx n="65" d="100"/>
          <a:sy n="65" d="100"/>
        </p:scale>
        <p:origin x="-1400" y="-120"/>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B90236BF-13D7-1A4E-860B-D8E2B45D9AE7}" type="presOf" srcId="{F49B7C8A-B6E9-0C41-986A-7E2BBFCE2626}" destId="{5E1494A8-77FB-CC45-AD26-121A0E33EB57}" srcOrd="0"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AC801C19-6A18-1D41-800A-3657506FA020}" type="presOf" srcId="{B6E981B7-8FE4-A341-8258-106DC22CD1CE}" destId="{80C8407A-3087-9F42-A7EC-F81A6FC9F40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871C4FDE-183D-8846-8A5A-69C90B1E289C}" type="presOf" srcId="{E6DAD305-0731-B943-92E1-3D0410340B9F}" destId="{C57FC684-C526-084E-899D-267C4BEFD848}" srcOrd="1" destOrd="0" presId="urn:microsoft.com/office/officeart/2005/8/layout/hProcess4"/>
    <dgm:cxn modelId="{5C03C82E-755B-9540-8E31-1660D9AF2A54}" type="presOf" srcId="{F66F3F0A-1C15-E74A-9ED8-1C7F6C51F1E3}" destId="{6449CC79-290B-2C4C-8CA9-111520A902C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534FAB0-54A5-AF41-B532-1A66B09F3DA0}" type="presOf" srcId="{F49B7C8A-B6E9-0C41-986A-7E2BBFCE2626}" destId="{21272368-4EBF-7B4A-9965-9A6EF6E6DE86}" srcOrd="1" destOrd="0" presId="urn:microsoft.com/office/officeart/2005/8/layout/hProcess4"/>
    <dgm:cxn modelId="{E8E278D5-2C23-9841-9265-DE8B9B7DA0D3}" type="presOf" srcId="{038EB10A-644E-DB4E-8CAA-4709A510BA58}" destId="{C57FC684-C526-084E-899D-267C4BEFD848}" srcOrd="1" destOrd="1"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33B24D4A-4F96-F848-A29F-E80E446EB663}" srcId="{B62CC6D2-B98E-B54F-BB66-3C8F5723C55B}" destId="{543FA186-8297-E14F-921E-FC450F990E3D}" srcOrd="1" destOrd="0" parTransId="{23D9431F-A102-5245-9275-5A30E6CBEC50}" sibTransId="{213AC036-96C0-C044-85C9-6D97648B9986}"/>
    <dgm:cxn modelId="{F61C1C46-72E7-614D-BDC3-593559C2F870}"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EE64BC9-C8FC-A146-863D-06FAE4FF21A9}" srcId="{B62CC6D2-B98E-B54F-BB66-3C8F5723C55B}" destId="{F49B7C8A-B6E9-0C41-986A-7E2BBFCE2626}" srcOrd="0" destOrd="0" parTransId="{C60332B2-008D-FA45-BD91-DDC8B8AC5BEC}" sibTransId="{7C3ADDFE-F3E3-1B47-A608-9A4B4C543456}"/>
    <dgm:cxn modelId="{873D9A66-0B17-2F4A-94C8-5703CD84DE6A}" type="presOf" srcId="{B6E981B7-8FE4-A341-8258-106DC22CD1CE}" destId="{36141795-4C13-D945-B456-B45C0C6D7F95}" srcOrd="0" destOrd="0" presId="urn:microsoft.com/office/officeart/2005/8/layout/hProcess4"/>
    <dgm:cxn modelId="{2A4A03E9-3F13-0645-BB0E-A72FF8621AF6}" type="presOf" srcId="{61377071-7ED6-E34A-98C6-091717535A26}" destId="{5886DE9C-0FE9-8645-B5F4-7A2FAC18D6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768DE9E2-8E34-C642-B122-4DB47EB3BCF5}" type="presOf" srcId="{86EF93F1-022E-7B4B-991F-7530BF2240D4}" destId="{54263D70-AF5F-4F48-A0C6-145BE4674821}" srcOrd="1" destOrd="0" presId="urn:microsoft.com/office/officeart/2005/8/layout/hProcess4"/>
    <dgm:cxn modelId="{69AD77B1-23E7-354D-AFF5-C55F95BD2C5C}" type="presOf" srcId="{5409A5A3-5DD3-8746-8672-D50EA6887A73}" destId="{C34A02AC-E43B-E64A-98B7-D7F0F68A5B1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AE933E9-F598-2049-BFDD-F3575BE6E640}" type="presOf" srcId="{CDCF1663-307D-0547-98CD-B8C3B9F1B8D4}" destId="{B4D2EF6E-4EBE-AF40-9923-764B9DA51EAC}" srcOrd="0" destOrd="0" presId="urn:microsoft.com/office/officeart/2005/8/layout/hProcess4"/>
    <dgm:cxn modelId="{2AC85A61-205B-C142-88C8-ECB91B83F94C}" type="presOf" srcId="{DD36B169-AE56-0B4E-ABDB-E9EF6B07EF10}" destId="{07E37B07-0AE0-8C49-8179-53C97508ED6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77D7F3CF-8537-DA43-BFE2-843145E0E98D}" type="presOf" srcId="{772A7CAF-F731-154C-9D08-04404389A7FA}" destId="{833E1A4D-C856-494C-9310-79D28A7B3343}" srcOrd="0" destOrd="0" presId="urn:microsoft.com/office/officeart/2005/8/layout/hProcess4"/>
    <dgm:cxn modelId="{0A06C66A-D36C-9843-A07D-768AEDB45386}" type="presOf" srcId="{B45DD5DC-97C3-DE45-8192-C0175C7EC9DE}" destId="{AF6505CF-267F-3E45-B6F3-BA7036ABB4F7}" srcOrd="0" destOrd="0" presId="urn:microsoft.com/office/officeart/2005/8/layout/hProcess4"/>
    <dgm:cxn modelId="{8A0D2C2F-E47C-C44F-92CF-64E00001946A}" type="presOf" srcId="{96702345-DFDA-1647-80B6-40E3058240A8}" destId="{198F176D-0288-3944-93DE-3C789EA55E35}" srcOrd="1" destOrd="1" presId="urn:microsoft.com/office/officeart/2005/8/layout/hProcess4"/>
    <dgm:cxn modelId="{C3AA94C9-8259-0B46-881D-05FFC78D9FE5}" type="presOf" srcId="{E6DAD305-0731-B943-92E1-3D0410340B9F}" destId="{B0DDEC13-ACE4-4742-AF15-9777191C54CE}" srcOrd="0" destOrd="0" presId="urn:microsoft.com/office/officeart/2005/8/layout/hProcess4"/>
    <dgm:cxn modelId="{1B297345-FA98-7B4E-8478-08C455EA315E}" type="presOf" srcId="{038EB10A-644E-DB4E-8CAA-4709A510BA58}" destId="{B0DDEC13-ACE4-4742-AF15-9777191C54CE}" srcOrd="0" destOrd="1" presId="urn:microsoft.com/office/officeart/2005/8/layout/hProcess4"/>
    <dgm:cxn modelId="{47D5C695-4F9C-8A4C-98B6-71CA2D7FD46B}" type="presOf" srcId="{86EF93F1-022E-7B4B-991F-7530BF2240D4}" destId="{EC4E25C6-C3D7-4B4B-8BC5-92A960D631E0}" srcOrd="0" destOrd="0" presId="urn:microsoft.com/office/officeart/2005/8/layout/hProcess4"/>
    <dgm:cxn modelId="{EEE34D98-83EF-FA46-B962-84BFC01257C2}" type="presOf" srcId="{535F9186-0A73-224A-9E08-894391CF2688}" destId="{961E70B4-4CE0-EC49-99DE-1D5C9F9F9D7C}" srcOrd="0" destOrd="0" presId="urn:microsoft.com/office/officeart/2005/8/layout/hProcess4"/>
    <dgm:cxn modelId="{E775C61C-2F2B-AA4D-BA87-4A6AB22513E5}" type="presOf" srcId="{A4AFF6F9-A417-A941-BFE3-ADE813910EFB}" destId="{37E7FABF-9336-9C40-96DB-B62B61DD4613}" srcOrd="0" destOrd="0" presId="urn:microsoft.com/office/officeart/2005/8/layout/hProcess4"/>
    <dgm:cxn modelId="{3F2CC442-D67B-2346-ABE8-045CF8FAD6B8}" type="presOf" srcId="{E4A99842-9B9B-2B46-8485-FCBF0F41250F}" destId="{36141795-4C13-D945-B456-B45C0C6D7F95}" srcOrd="0" destOrd="1" presId="urn:microsoft.com/office/officeart/2005/8/layout/hProcess4"/>
    <dgm:cxn modelId="{1B6ECD5A-2BF7-854B-AF88-55756510B594}" type="presOf" srcId="{61377071-7ED6-E34A-98C6-091717535A26}" destId="{198F176D-0288-3944-93DE-3C789EA55E35}" srcOrd="1" destOrd="0" presId="urn:microsoft.com/office/officeart/2005/8/layout/hProcess4"/>
    <dgm:cxn modelId="{1B436390-E65B-A445-A4EA-F73EC146B490}" type="presOf" srcId="{543FA186-8297-E14F-921E-FC450F990E3D}" destId="{5E1494A8-77FB-CC45-AD26-121A0E33EB57}" srcOrd="0" destOrd="1"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21A9F71E-8B81-8E4A-9039-E5BB6EDA3F7F}" type="presOf" srcId="{543FA186-8297-E14F-921E-FC450F990E3D}" destId="{21272368-4EBF-7B4A-9965-9A6EF6E6DE86}" srcOrd="1" destOrd="1" presId="urn:microsoft.com/office/officeart/2005/8/layout/hProcess4"/>
    <dgm:cxn modelId="{5D1A0726-22D2-0E42-948C-8958BC408281}" type="presOf" srcId="{B62CC6D2-B98E-B54F-BB66-3C8F5723C55B}" destId="{76846BB1-C877-DA42-B78C-85598899D6F0}" srcOrd="0" destOrd="0" presId="urn:microsoft.com/office/officeart/2005/8/layout/hProcess4"/>
    <dgm:cxn modelId="{5F6A11B9-8FD6-2446-9A50-867C08B6C0F6}" type="presOf" srcId="{9B9D8594-1AC0-A941-BC04-F6341B2AA92A}" destId="{1924B303-8A8F-D04A-9B5A-F833EB6F6268}" srcOrd="0" destOrd="0" presId="urn:microsoft.com/office/officeart/2005/8/layout/hProcess4"/>
    <dgm:cxn modelId="{3E089FEB-3980-1E4B-9573-66ABD32F6A66}" type="presOf" srcId="{96702345-DFDA-1647-80B6-40E3058240A8}" destId="{5886DE9C-0FE9-8645-B5F4-7A2FAC18D667}" srcOrd="0" destOrd="1" presId="urn:microsoft.com/office/officeart/2005/8/layout/hProcess4"/>
    <dgm:cxn modelId="{952917FF-00FD-5345-BE17-0A39C6C93751}" type="presParOf" srcId="{6449CC79-290B-2C4C-8CA9-111520A902CC}" destId="{621CF70D-0449-C146-98C2-8438753DD60E}" srcOrd="0" destOrd="0" presId="urn:microsoft.com/office/officeart/2005/8/layout/hProcess4"/>
    <dgm:cxn modelId="{6995C157-9BA9-C14B-B76D-B9FBD4AD9D5E}" type="presParOf" srcId="{6449CC79-290B-2C4C-8CA9-111520A902CC}" destId="{C9061972-420F-F645-B6FA-E3EF5FD0FD28}" srcOrd="1" destOrd="0" presId="urn:microsoft.com/office/officeart/2005/8/layout/hProcess4"/>
    <dgm:cxn modelId="{317A6527-8439-FD43-A994-3768CB39E096}" type="presParOf" srcId="{6449CC79-290B-2C4C-8CA9-111520A902CC}" destId="{56B69327-2698-7043-9660-10512895DAC9}" srcOrd="2" destOrd="0" presId="urn:microsoft.com/office/officeart/2005/8/layout/hProcess4"/>
    <dgm:cxn modelId="{DBE25FA4-F961-FB4C-8D96-4FDAB60BB138}" type="presParOf" srcId="{56B69327-2698-7043-9660-10512895DAC9}" destId="{1EA13405-CC13-CC4E-9C2D-3CF3E5B9EDAF}" srcOrd="0" destOrd="0" presId="urn:microsoft.com/office/officeart/2005/8/layout/hProcess4"/>
    <dgm:cxn modelId="{F922FD6D-AD1E-D14C-A2AD-0BB414AEE8F8}" type="presParOf" srcId="{1EA13405-CC13-CC4E-9C2D-3CF3E5B9EDAF}" destId="{E1C2033E-F292-8B44-AC82-901E0AF85150}" srcOrd="0" destOrd="0" presId="urn:microsoft.com/office/officeart/2005/8/layout/hProcess4"/>
    <dgm:cxn modelId="{0DBA3D35-6808-5548-92F4-8539D93CF404}" type="presParOf" srcId="{1EA13405-CC13-CC4E-9C2D-3CF3E5B9EDAF}" destId="{5E1494A8-77FB-CC45-AD26-121A0E33EB57}" srcOrd="1" destOrd="0" presId="urn:microsoft.com/office/officeart/2005/8/layout/hProcess4"/>
    <dgm:cxn modelId="{31194ED4-B51E-5D4A-8673-613C4F58B01E}" type="presParOf" srcId="{1EA13405-CC13-CC4E-9C2D-3CF3E5B9EDAF}" destId="{21272368-4EBF-7B4A-9965-9A6EF6E6DE86}" srcOrd="2" destOrd="0" presId="urn:microsoft.com/office/officeart/2005/8/layout/hProcess4"/>
    <dgm:cxn modelId="{00BFF7ED-1E3B-FB44-AA2B-EBC3D5FE6E8B}" type="presParOf" srcId="{1EA13405-CC13-CC4E-9C2D-3CF3E5B9EDAF}" destId="{76846BB1-C877-DA42-B78C-85598899D6F0}" srcOrd="3" destOrd="0" presId="urn:microsoft.com/office/officeart/2005/8/layout/hProcess4"/>
    <dgm:cxn modelId="{9B159BDF-5B4B-6541-B2CC-D1AFBE99ADC7}" type="presParOf" srcId="{1EA13405-CC13-CC4E-9C2D-3CF3E5B9EDAF}" destId="{466D5B83-7867-4D4F-89F2-ADF34CF8CF8A}" srcOrd="4" destOrd="0" presId="urn:microsoft.com/office/officeart/2005/8/layout/hProcess4"/>
    <dgm:cxn modelId="{C716E020-D689-A940-82B9-57BB00516CE3}" type="presParOf" srcId="{56B69327-2698-7043-9660-10512895DAC9}" destId="{C34A02AC-E43B-E64A-98B7-D7F0F68A5B18}" srcOrd="1" destOrd="0" presId="urn:microsoft.com/office/officeart/2005/8/layout/hProcess4"/>
    <dgm:cxn modelId="{FD8B5CA4-3283-C04F-B602-BC0CC3F8A3CB}" type="presParOf" srcId="{56B69327-2698-7043-9660-10512895DAC9}" destId="{4A4558D9-3FD3-ED46-95DE-08209FB6637F}" srcOrd="2" destOrd="0" presId="urn:microsoft.com/office/officeart/2005/8/layout/hProcess4"/>
    <dgm:cxn modelId="{FB673960-89AE-D942-97FD-D00BF33E16BA}" type="presParOf" srcId="{4A4558D9-3FD3-ED46-95DE-08209FB6637F}" destId="{EC1269B5-1B55-6C4D-BF17-66F0155C1BCA}" srcOrd="0" destOrd="0" presId="urn:microsoft.com/office/officeart/2005/8/layout/hProcess4"/>
    <dgm:cxn modelId="{F825E205-CF24-4C49-A4A4-3E6FD8B74230}" type="presParOf" srcId="{4A4558D9-3FD3-ED46-95DE-08209FB6637F}" destId="{36141795-4C13-D945-B456-B45C0C6D7F95}" srcOrd="1" destOrd="0" presId="urn:microsoft.com/office/officeart/2005/8/layout/hProcess4"/>
    <dgm:cxn modelId="{FFEFABDD-0CD6-1941-B941-51AFFB5DE844}" type="presParOf" srcId="{4A4558D9-3FD3-ED46-95DE-08209FB6637F}" destId="{80C8407A-3087-9F42-A7EC-F81A6FC9F406}" srcOrd="2" destOrd="0" presId="urn:microsoft.com/office/officeart/2005/8/layout/hProcess4"/>
    <dgm:cxn modelId="{4AF46417-E404-AD4E-8E93-F80853798154}" type="presParOf" srcId="{4A4558D9-3FD3-ED46-95DE-08209FB6637F}" destId="{833E1A4D-C856-494C-9310-79D28A7B3343}" srcOrd="3" destOrd="0" presId="urn:microsoft.com/office/officeart/2005/8/layout/hProcess4"/>
    <dgm:cxn modelId="{877FF381-7164-A34C-A7F2-F6E2023FCEF2}" type="presParOf" srcId="{4A4558D9-3FD3-ED46-95DE-08209FB6637F}" destId="{3936B297-C5C5-5949-9914-7E911C597C9D}" srcOrd="4" destOrd="0" presId="urn:microsoft.com/office/officeart/2005/8/layout/hProcess4"/>
    <dgm:cxn modelId="{E8A7EE2C-F2F5-6F44-A9AB-18AE0BF41FA1}" type="presParOf" srcId="{56B69327-2698-7043-9660-10512895DAC9}" destId="{B4D2EF6E-4EBE-AF40-9923-764B9DA51EAC}" srcOrd="3" destOrd="0" presId="urn:microsoft.com/office/officeart/2005/8/layout/hProcess4"/>
    <dgm:cxn modelId="{4CC1251B-EA24-BD4F-A098-9576164A0761}" type="presParOf" srcId="{56B69327-2698-7043-9660-10512895DAC9}" destId="{810CAA4B-FF78-574A-B030-B748D6FC346C}" srcOrd="4" destOrd="0" presId="urn:microsoft.com/office/officeart/2005/8/layout/hProcess4"/>
    <dgm:cxn modelId="{29A7F378-A6C5-B141-8DFB-04B26643EB72}" type="presParOf" srcId="{810CAA4B-FF78-574A-B030-B748D6FC346C}" destId="{82B6BBA4-3902-3541-9766-9B7AC1700637}" srcOrd="0" destOrd="0" presId="urn:microsoft.com/office/officeart/2005/8/layout/hProcess4"/>
    <dgm:cxn modelId="{581268EA-E99A-F240-ADF6-3E0FA6296389}" type="presParOf" srcId="{810CAA4B-FF78-574A-B030-B748D6FC346C}" destId="{5886DE9C-0FE9-8645-B5F4-7A2FAC18D667}" srcOrd="1" destOrd="0" presId="urn:microsoft.com/office/officeart/2005/8/layout/hProcess4"/>
    <dgm:cxn modelId="{23619B70-D169-3A44-B207-9AF730EFF5E1}" type="presParOf" srcId="{810CAA4B-FF78-574A-B030-B748D6FC346C}" destId="{198F176D-0288-3944-93DE-3C789EA55E35}" srcOrd="2" destOrd="0" presId="urn:microsoft.com/office/officeart/2005/8/layout/hProcess4"/>
    <dgm:cxn modelId="{9325E458-EE74-254F-AE6B-ACC26B32AA86}" type="presParOf" srcId="{810CAA4B-FF78-574A-B030-B748D6FC346C}" destId="{37E7FABF-9336-9C40-96DB-B62B61DD4613}" srcOrd="3" destOrd="0" presId="urn:microsoft.com/office/officeart/2005/8/layout/hProcess4"/>
    <dgm:cxn modelId="{FE10F16E-F57E-5244-B97A-6E977B6CA1FD}" type="presParOf" srcId="{810CAA4B-FF78-574A-B030-B748D6FC346C}" destId="{98921006-062B-D04B-8061-CB7171C8FB23}" srcOrd="4" destOrd="0" presId="urn:microsoft.com/office/officeart/2005/8/layout/hProcess4"/>
    <dgm:cxn modelId="{3B1C3201-9E6A-7C47-89E9-6FDF6F659602}" type="presParOf" srcId="{56B69327-2698-7043-9660-10512895DAC9}" destId="{07E37B07-0AE0-8C49-8179-53C97508ED67}" srcOrd="5" destOrd="0" presId="urn:microsoft.com/office/officeart/2005/8/layout/hProcess4"/>
    <dgm:cxn modelId="{354496A0-8974-824E-8458-56E52F77958B}" type="presParOf" srcId="{56B69327-2698-7043-9660-10512895DAC9}" destId="{89C609CB-DB52-9140-9A83-E83B0C63256E}" srcOrd="6" destOrd="0" presId="urn:microsoft.com/office/officeart/2005/8/layout/hProcess4"/>
    <dgm:cxn modelId="{EEC492A4-57D7-0041-ABAA-A1A59C80B781}" type="presParOf" srcId="{89C609CB-DB52-9140-9A83-E83B0C63256E}" destId="{DA87C07A-8414-4B40-B693-21907C362F41}" srcOrd="0" destOrd="0" presId="urn:microsoft.com/office/officeart/2005/8/layout/hProcess4"/>
    <dgm:cxn modelId="{4C1D435B-7808-334A-8BC5-9739FE05617A}" type="presParOf" srcId="{89C609CB-DB52-9140-9A83-E83B0C63256E}" destId="{B0DDEC13-ACE4-4742-AF15-9777191C54CE}" srcOrd="1" destOrd="0" presId="urn:microsoft.com/office/officeart/2005/8/layout/hProcess4"/>
    <dgm:cxn modelId="{84189F1B-C054-BB40-8D33-93B5C54A1BE7}" type="presParOf" srcId="{89C609CB-DB52-9140-9A83-E83B0C63256E}" destId="{C57FC684-C526-084E-899D-267C4BEFD848}" srcOrd="2" destOrd="0" presId="urn:microsoft.com/office/officeart/2005/8/layout/hProcess4"/>
    <dgm:cxn modelId="{14A0F45F-9004-B245-A242-49BCFEFF8A45}" type="presParOf" srcId="{89C609CB-DB52-9140-9A83-E83B0C63256E}" destId="{961E70B4-4CE0-EC49-99DE-1D5C9F9F9D7C}" srcOrd="3" destOrd="0" presId="urn:microsoft.com/office/officeart/2005/8/layout/hProcess4"/>
    <dgm:cxn modelId="{B887046F-C238-D84F-9258-64F466737F4E}" type="presParOf" srcId="{89C609CB-DB52-9140-9A83-E83B0C63256E}" destId="{E1F525B9-4FC2-8A45-885E-506324430CE6}" srcOrd="4" destOrd="0" presId="urn:microsoft.com/office/officeart/2005/8/layout/hProcess4"/>
    <dgm:cxn modelId="{1F81C777-22BB-3441-8B0D-6F0C55BB16C1}" type="presParOf" srcId="{56B69327-2698-7043-9660-10512895DAC9}" destId="{1924B303-8A8F-D04A-9B5A-F833EB6F6268}" srcOrd="7" destOrd="0" presId="urn:microsoft.com/office/officeart/2005/8/layout/hProcess4"/>
    <dgm:cxn modelId="{5B7D9C2F-888D-534D-80B5-1F4678C261B0}" type="presParOf" srcId="{56B69327-2698-7043-9660-10512895DAC9}" destId="{080E139D-8A22-1E4D-9EAC-669F10EF0CFC}" srcOrd="8" destOrd="0" presId="urn:microsoft.com/office/officeart/2005/8/layout/hProcess4"/>
    <dgm:cxn modelId="{F3F29D0A-2398-8741-9F44-9C1C4897FE14}" type="presParOf" srcId="{080E139D-8A22-1E4D-9EAC-669F10EF0CFC}" destId="{0FDC13F9-A5ED-7E49-A88B-BDBC1340BE81}" srcOrd="0" destOrd="0" presId="urn:microsoft.com/office/officeart/2005/8/layout/hProcess4"/>
    <dgm:cxn modelId="{C72CE38D-5821-3F43-A057-87FA20414643}" type="presParOf" srcId="{080E139D-8A22-1E4D-9EAC-669F10EF0CFC}" destId="{EC4E25C6-C3D7-4B4B-8BC5-92A960D631E0}" srcOrd="1" destOrd="0" presId="urn:microsoft.com/office/officeart/2005/8/layout/hProcess4"/>
    <dgm:cxn modelId="{5336C848-3052-1949-A956-5716391E799F}" type="presParOf" srcId="{080E139D-8A22-1E4D-9EAC-669F10EF0CFC}" destId="{54263D70-AF5F-4F48-A0C6-145BE4674821}" srcOrd="2" destOrd="0" presId="urn:microsoft.com/office/officeart/2005/8/layout/hProcess4"/>
    <dgm:cxn modelId="{54147AC9-E03B-7346-9EF9-41E77738BBE6}" type="presParOf" srcId="{080E139D-8A22-1E4D-9EAC-669F10EF0CFC}" destId="{AF6505CF-267F-3E45-B6F3-BA7036ABB4F7}" srcOrd="3" destOrd="0" presId="urn:microsoft.com/office/officeart/2005/8/layout/hProcess4"/>
    <dgm:cxn modelId="{DCA7B86F-72D6-5140-8108-C9BF7F99BA3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Stats/Graphs/ML</a:t>
          </a:r>
          <a:endParaRPr lang="en-US" b="1"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Communicate/Predict/…</a:t>
          </a:r>
          <a:endParaRPr lang="en-US" b="1"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Intuition</a:t>
          </a:r>
          <a:endParaRPr lang="en-US" b="1"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5BAB074-B776-9540-B953-1138772D13B4}" type="presOf" srcId="{96702345-DFDA-1647-80B6-40E3058240A8}" destId="{5886DE9C-0FE9-8645-B5F4-7A2FAC18D667}" srcOrd="0" destOrd="1" presId="urn:microsoft.com/office/officeart/2005/8/layout/hProcess4"/>
    <dgm:cxn modelId="{8C3EFC9F-814F-234D-8D40-C26EC7877196}" type="presOf" srcId="{96702345-DFDA-1647-80B6-40E3058240A8}" destId="{198F176D-0288-3944-93DE-3C789EA55E35}"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20715048-C06B-0442-8A3B-05512EF0DCFF}" type="presOf" srcId="{E4A99842-9B9B-2B46-8485-FCBF0F41250F}" destId="{36141795-4C13-D945-B456-B45C0C6D7F95}" srcOrd="0"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62B01575-985A-474F-9A03-1A057B7433EE}" type="presOf" srcId="{86EF93F1-022E-7B4B-991F-7530BF2240D4}" destId="{EC4E25C6-C3D7-4B4B-8BC5-92A960D631E0}"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AB3B42-ADF7-464E-B8A0-20403EBBA93B}" type="presOf" srcId="{A4AFF6F9-A417-A941-BFE3-ADE813910EFB}" destId="{37E7FABF-9336-9C40-96DB-B62B61DD4613}" srcOrd="0" destOrd="0" presId="urn:microsoft.com/office/officeart/2005/8/layout/hProcess4"/>
    <dgm:cxn modelId="{06AFB337-0F5E-934B-B35F-001902A55AF2}" type="presOf" srcId="{B62CC6D2-B98E-B54F-BB66-3C8F5723C55B}" destId="{76846BB1-C877-DA42-B78C-85598899D6F0}" srcOrd="0" destOrd="0" presId="urn:microsoft.com/office/officeart/2005/8/layout/hProcess4"/>
    <dgm:cxn modelId="{3C1B0755-0244-AA4E-BEC7-A45EE4771117}" type="presOf" srcId="{535F9186-0A73-224A-9E08-894391CF2688}" destId="{961E70B4-4CE0-EC49-99DE-1D5C9F9F9D7C}" srcOrd="0" destOrd="0" presId="urn:microsoft.com/office/officeart/2005/8/layout/hProcess4"/>
    <dgm:cxn modelId="{0D0CA3EC-1415-4B40-8AE3-6C35E2CC5593}" type="presOf" srcId="{038EB10A-644E-DB4E-8CAA-4709A510BA58}" destId="{C57FC684-C526-084E-899D-267C4BEFD848}" srcOrd="1" destOrd="1"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33B24D4A-4F96-F848-A29F-E80E446EB663}" srcId="{B62CC6D2-B98E-B54F-BB66-3C8F5723C55B}" destId="{543FA186-8297-E14F-921E-FC450F990E3D}" srcOrd="1" destOrd="0" parTransId="{23D9431F-A102-5245-9275-5A30E6CBEC50}" sibTransId="{213AC036-96C0-C044-85C9-6D97648B9986}"/>
    <dgm:cxn modelId="{7F9FCB86-FA65-0244-B6AF-9081C4412968}" type="presOf" srcId="{9B9D8594-1AC0-A941-BC04-F6341B2AA92A}" destId="{1924B303-8A8F-D04A-9B5A-F833EB6F6268}" srcOrd="0" destOrd="0" presId="urn:microsoft.com/office/officeart/2005/8/layout/hProcess4"/>
    <dgm:cxn modelId="{F819E605-CE70-8D4C-BE69-2A54BB74587F}" type="presOf" srcId="{B6E981B7-8FE4-A341-8258-106DC22CD1CE}" destId="{36141795-4C13-D945-B456-B45C0C6D7F95}"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EDE72BC-4D21-D64C-880A-633F4B095611}" type="presOf" srcId="{E6DAD305-0731-B943-92E1-3D0410340B9F}" destId="{B0DDEC13-ACE4-4742-AF15-9777191C54CE}" srcOrd="0" destOrd="0" presId="urn:microsoft.com/office/officeart/2005/8/layout/hProcess4"/>
    <dgm:cxn modelId="{4F53312D-00AB-B04F-BFF8-F97D619251C0}" type="presOf" srcId="{543FA186-8297-E14F-921E-FC450F990E3D}" destId="{5E1494A8-77FB-CC45-AD26-121A0E33EB57}" srcOrd="0" destOrd="1" presId="urn:microsoft.com/office/officeart/2005/8/layout/hProcess4"/>
    <dgm:cxn modelId="{EBF8DDA9-D702-0D42-B558-437111AB2E5A}" type="presOf" srcId="{F66F3F0A-1C15-E74A-9ED8-1C7F6C51F1E3}" destId="{6449CC79-290B-2C4C-8CA9-111520A902CC}" srcOrd="0" destOrd="0" presId="urn:microsoft.com/office/officeart/2005/8/layout/hProcess4"/>
    <dgm:cxn modelId="{A8401A0A-53A3-0448-B40D-9F2F81C46BC3}" type="presOf" srcId="{543FA186-8297-E14F-921E-FC450F990E3D}" destId="{21272368-4EBF-7B4A-9965-9A6EF6E6DE86}" srcOrd="1" destOrd="1" presId="urn:microsoft.com/office/officeart/2005/8/layout/hProcess4"/>
    <dgm:cxn modelId="{7EA8BE9C-F578-CB44-9F6F-83DEA4B73F19}"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B58F068A-B0D0-1E4B-8324-14C19878E514}" type="presOf" srcId="{F49B7C8A-B6E9-0C41-986A-7E2BBFCE2626}" destId="{21272368-4EBF-7B4A-9965-9A6EF6E6DE86}" srcOrd="1" destOrd="0" presId="urn:microsoft.com/office/officeart/2005/8/layout/hProcess4"/>
    <dgm:cxn modelId="{ADCC2413-7FB7-E34A-97BC-2E1DB12C38A7}" type="presOf" srcId="{F49B7C8A-B6E9-0C41-986A-7E2BBFCE2626}" destId="{5E1494A8-77FB-CC45-AD26-121A0E33EB57}" srcOrd="0" destOrd="0" presId="urn:microsoft.com/office/officeart/2005/8/layout/hProcess4"/>
    <dgm:cxn modelId="{E53933B6-2F61-A141-ABA1-D41EECDB1487}" type="presOf" srcId="{E6DAD305-0731-B943-92E1-3D0410340B9F}" destId="{C57FC684-C526-084E-899D-267C4BEFD848}" srcOrd="1"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A2C304BB-E5A8-0049-AAC6-2ACE2FE75CBF}"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B2C8291E-A05E-974E-9870-4BC3C10480E6}" type="presOf" srcId="{772A7CAF-F731-154C-9D08-04404389A7FA}" destId="{833E1A4D-C856-494C-9310-79D28A7B3343}" srcOrd="0" destOrd="0" presId="urn:microsoft.com/office/officeart/2005/8/layout/hProcess4"/>
    <dgm:cxn modelId="{6460343E-966A-BB40-BD0B-3F1A582B3413}" type="presOf" srcId="{B45DD5DC-97C3-DE45-8192-C0175C7EC9DE}" destId="{AF6505CF-267F-3E45-B6F3-BA7036ABB4F7}" srcOrd="0" destOrd="0" presId="urn:microsoft.com/office/officeart/2005/8/layout/hProcess4"/>
    <dgm:cxn modelId="{B41F9B5C-7AA0-8148-AC1C-4BA9F57C30CC}" type="presOf" srcId="{61377071-7ED6-E34A-98C6-091717535A26}" destId="{198F176D-0288-3944-93DE-3C789EA55E35}" srcOrd="1" destOrd="0" presId="urn:microsoft.com/office/officeart/2005/8/layout/hProcess4"/>
    <dgm:cxn modelId="{00A397F7-0263-F149-A74D-A85F3559DEDD}" type="presOf" srcId="{DD36B169-AE56-0B4E-ABDB-E9EF6B07EF10}" destId="{07E37B07-0AE0-8C49-8179-53C97508ED67}" srcOrd="0" destOrd="0" presId="urn:microsoft.com/office/officeart/2005/8/layout/hProcess4"/>
    <dgm:cxn modelId="{FD1E512A-4FC0-E842-9351-BD70E3BCEE5A}" type="presOf" srcId="{86EF93F1-022E-7B4B-991F-7530BF2240D4}" destId="{54263D70-AF5F-4F48-A0C6-145BE4674821}" srcOrd="1" destOrd="0" presId="urn:microsoft.com/office/officeart/2005/8/layout/hProcess4"/>
    <dgm:cxn modelId="{B90CB20B-2972-3243-B19F-0B2D206EA649}" type="presOf" srcId="{61377071-7ED6-E34A-98C6-091717535A26}" destId="{5886DE9C-0FE9-8645-B5F4-7A2FAC18D667}"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04BFB884-2E13-7249-AFB9-D66010579911}" type="presOf" srcId="{B6E981B7-8FE4-A341-8258-106DC22CD1CE}" destId="{80C8407A-3087-9F42-A7EC-F81A6FC9F406}" srcOrd="1" destOrd="0" presId="urn:microsoft.com/office/officeart/2005/8/layout/hProcess4"/>
    <dgm:cxn modelId="{23A5BD7D-DD18-7C43-B330-72D59F49DD09}" type="presOf" srcId="{038EB10A-644E-DB4E-8CAA-4709A510BA58}" destId="{B0DDEC13-ACE4-4742-AF15-9777191C54CE}" srcOrd="0" destOrd="1" presId="urn:microsoft.com/office/officeart/2005/8/layout/hProcess4"/>
    <dgm:cxn modelId="{8BD4D86C-8465-CE49-8D54-FAD94AC2C2B4}" type="presOf" srcId="{5409A5A3-5DD3-8746-8672-D50EA6887A73}" destId="{C34A02AC-E43B-E64A-98B7-D7F0F68A5B18}" srcOrd="0" destOrd="0" presId="urn:microsoft.com/office/officeart/2005/8/layout/hProcess4"/>
    <dgm:cxn modelId="{A8F74B05-420A-A349-B600-6E1177955277}" type="presParOf" srcId="{6449CC79-290B-2C4C-8CA9-111520A902CC}" destId="{621CF70D-0449-C146-98C2-8438753DD60E}" srcOrd="0" destOrd="0" presId="urn:microsoft.com/office/officeart/2005/8/layout/hProcess4"/>
    <dgm:cxn modelId="{B3A48AC8-A105-9740-AA27-CAA523CF599C}" type="presParOf" srcId="{6449CC79-290B-2C4C-8CA9-111520A902CC}" destId="{C9061972-420F-F645-B6FA-E3EF5FD0FD28}" srcOrd="1" destOrd="0" presId="urn:microsoft.com/office/officeart/2005/8/layout/hProcess4"/>
    <dgm:cxn modelId="{E76BCD4D-2AD0-614D-A64B-E33B685944D4}" type="presParOf" srcId="{6449CC79-290B-2C4C-8CA9-111520A902CC}" destId="{56B69327-2698-7043-9660-10512895DAC9}" srcOrd="2" destOrd="0" presId="urn:microsoft.com/office/officeart/2005/8/layout/hProcess4"/>
    <dgm:cxn modelId="{DAC1F2F5-D804-6242-AE81-A0EAF1FDCE87}" type="presParOf" srcId="{56B69327-2698-7043-9660-10512895DAC9}" destId="{1EA13405-CC13-CC4E-9C2D-3CF3E5B9EDAF}" srcOrd="0" destOrd="0" presId="urn:microsoft.com/office/officeart/2005/8/layout/hProcess4"/>
    <dgm:cxn modelId="{6DF0407E-15E7-E143-966C-048BA736B335}" type="presParOf" srcId="{1EA13405-CC13-CC4E-9C2D-3CF3E5B9EDAF}" destId="{E1C2033E-F292-8B44-AC82-901E0AF85150}" srcOrd="0" destOrd="0" presId="urn:microsoft.com/office/officeart/2005/8/layout/hProcess4"/>
    <dgm:cxn modelId="{BAA0BCF4-81A8-CC47-9A63-C9CBC7300C43}" type="presParOf" srcId="{1EA13405-CC13-CC4E-9C2D-3CF3E5B9EDAF}" destId="{5E1494A8-77FB-CC45-AD26-121A0E33EB57}" srcOrd="1" destOrd="0" presId="urn:microsoft.com/office/officeart/2005/8/layout/hProcess4"/>
    <dgm:cxn modelId="{A03F593D-8DDB-2C48-A990-28855223F005}" type="presParOf" srcId="{1EA13405-CC13-CC4E-9C2D-3CF3E5B9EDAF}" destId="{21272368-4EBF-7B4A-9965-9A6EF6E6DE86}" srcOrd="2" destOrd="0" presId="urn:microsoft.com/office/officeart/2005/8/layout/hProcess4"/>
    <dgm:cxn modelId="{42CC6F36-D7AA-9A46-A93D-9F7209817CD8}" type="presParOf" srcId="{1EA13405-CC13-CC4E-9C2D-3CF3E5B9EDAF}" destId="{76846BB1-C877-DA42-B78C-85598899D6F0}" srcOrd="3" destOrd="0" presId="urn:microsoft.com/office/officeart/2005/8/layout/hProcess4"/>
    <dgm:cxn modelId="{898CBE2E-ABF4-3042-A5F3-CC670E2C1BDD}" type="presParOf" srcId="{1EA13405-CC13-CC4E-9C2D-3CF3E5B9EDAF}" destId="{466D5B83-7867-4D4F-89F2-ADF34CF8CF8A}" srcOrd="4" destOrd="0" presId="urn:microsoft.com/office/officeart/2005/8/layout/hProcess4"/>
    <dgm:cxn modelId="{A79BE37D-8BB5-5540-98A1-7451D0529087}" type="presParOf" srcId="{56B69327-2698-7043-9660-10512895DAC9}" destId="{C34A02AC-E43B-E64A-98B7-D7F0F68A5B18}" srcOrd="1" destOrd="0" presId="urn:microsoft.com/office/officeart/2005/8/layout/hProcess4"/>
    <dgm:cxn modelId="{755FBB98-5783-9447-A351-068A3D9C573E}" type="presParOf" srcId="{56B69327-2698-7043-9660-10512895DAC9}" destId="{4A4558D9-3FD3-ED46-95DE-08209FB6637F}" srcOrd="2" destOrd="0" presId="urn:microsoft.com/office/officeart/2005/8/layout/hProcess4"/>
    <dgm:cxn modelId="{B574F501-FCEC-C347-A050-AA5988961EBC}" type="presParOf" srcId="{4A4558D9-3FD3-ED46-95DE-08209FB6637F}" destId="{EC1269B5-1B55-6C4D-BF17-66F0155C1BCA}" srcOrd="0" destOrd="0" presId="urn:microsoft.com/office/officeart/2005/8/layout/hProcess4"/>
    <dgm:cxn modelId="{86ED7E73-5982-6E4F-9DBE-A4CC4AAD8F4A}" type="presParOf" srcId="{4A4558D9-3FD3-ED46-95DE-08209FB6637F}" destId="{36141795-4C13-D945-B456-B45C0C6D7F95}" srcOrd="1" destOrd="0" presId="urn:microsoft.com/office/officeart/2005/8/layout/hProcess4"/>
    <dgm:cxn modelId="{D5ACAFBD-5BE6-9343-ABDF-0A48A0431B5F}" type="presParOf" srcId="{4A4558D9-3FD3-ED46-95DE-08209FB6637F}" destId="{80C8407A-3087-9F42-A7EC-F81A6FC9F406}" srcOrd="2" destOrd="0" presId="urn:microsoft.com/office/officeart/2005/8/layout/hProcess4"/>
    <dgm:cxn modelId="{CD17AF51-11CE-FF4A-8E6C-13E7394E2FCB}" type="presParOf" srcId="{4A4558D9-3FD3-ED46-95DE-08209FB6637F}" destId="{833E1A4D-C856-494C-9310-79D28A7B3343}" srcOrd="3" destOrd="0" presId="urn:microsoft.com/office/officeart/2005/8/layout/hProcess4"/>
    <dgm:cxn modelId="{8826DE02-FE05-454C-9A1D-A2531402B176}" type="presParOf" srcId="{4A4558D9-3FD3-ED46-95DE-08209FB6637F}" destId="{3936B297-C5C5-5949-9914-7E911C597C9D}" srcOrd="4" destOrd="0" presId="urn:microsoft.com/office/officeart/2005/8/layout/hProcess4"/>
    <dgm:cxn modelId="{2115E285-12D6-2548-9414-09E82D46EB80}" type="presParOf" srcId="{56B69327-2698-7043-9660-10512895DAC9}" destId="{B4D2EF6E-4EBE-AF40-9923-764B9DA51EAC}" srcOrd="3" destOrd="0" presId="urn:microsoft.com/office/officeart/2005/8/layout/hProcess4"/>
    <dgm:cxn modelId="{5F7C67B0-6841-D247-A23C-329257C0A6E8}" type="presParOf" srcId="{56B69327-2698-7043-9660-10512895DAC9}" destId="{810CAA4B-FF78-574A-B030-B748D6FC346C}" srcOrd="4" destOrd="0" presId="urn:microsoft.com/office/officeart/2005/8/layout/hProcess4"/>
    <dgm:cxn modelId="{3C9D021B-228F-0D4B-9A66-994E0772F48A}" type="presParOf" srcId="{810CAA4B-FF78-574A-B030-B748D6FC346C}" destId="{82B6BBA4-3902-3541-9766-9B7AC1700637}" srcOrd="0" destOrd="0" presId="urn:microsoft.com/office/officeart/2005/8/layout/hProcess4"/>
    <dgm:cxn modelId="{85C2B5BE-A2A7-FE43-BC67-62618A1894D7}" type="presParOf" srcId="{810CAA4B-FF78-574A-B030-B748D6FC346C}" destId="{5886DE9C-0FE9-8645-B5F4-7A2FAC18D667}" srcOrd="1" destOrd="0" presId="urn:microsoft.com/office/officeart/2005/8/layout/hProcess4"/>
    <dgm:cxn modelId="{695DE61B-4696-B64E-AD45-7C7FD8AFA30B}" type="presParOf" srcId="{810CAA4B-FF78-574A-B030-B748D6FC346C}" destId="{198F176D-0288-3944-93DE-3C789EA55E35}" srcOrd="2" destOrd="0" presId="urn:microsoft.com/office/officeart/2005/8/layout/hProcess4"/>
    <dgm:cxn modelId="{8906A57A-D2F7-7F4A-AD0E-C97D510F8E94}" type="presParOf" srcId="{810CAA4B-FF78-574A-B030-B748D6FC346C}" destId="{37E7FABF-9336-9C40-96DB-B62B61DD4613}" srcOrd="3" destOrd="0" presId="urn:microsoft.com/office/officeart/2005/8/layout/hProcess4"/>
    <dgm:cxn modelId="{F85DD1E7-6C65-A548-8D70-B58ABC8C5E61}" type="presParOf" srcId="{810CAA4B-FF78-574A-B030-B748D6FC346C}" destId="{98921006-062B-D04B-8061-CB7171C8FB23}" srcOrd="4" destOrd="0" presId="urn:microsoft.com/office/officeart/2005/8/layout/hProcess4"/>
    <dgm:cxn modelId="{1A545C0F-D079-ED49-9962-81D5B99EABE4}" type="presParOf" srcId="{56B69327-2698-7043-9660-10512895DAC9}" destId="{07E37B07-0AE0-8C49-8179-53C97508ED67}" srcOrd="5" destOrd="0" presId="urn:microsoft.com/office/officeart/2005/8/layout/hProcess4"/>
    <dgm:cxn modelId="{6DD2772D-2F7F-4C48-B528-16F2A07326A4}" type="presParOf" srcId="{56B69327-2698-7043-9660-10512895DAC9}" destId="{89C609CB-DB52-9140-9A83-E83B0C63256E}" srcOrd="6" destOrd="0" presId="urn:microsoft.com/office/officeart/2005/8/layout/hProcess4"/>
    <dgm:cxn modelId="{F6F55EA2-5CD5-4A4A-86DC-0401DEBE1A9D}" type="presParOf" srcId="{89C609CB-DB52-9140-9A83-E83B0C63256E}" destId="{DA87C07A-8414-4B40-B693-21907C362F41}" srcOrd="0" destOrd="0" presId="urn:microsoft.com/office/officeart/2005/8/layout/hProcess4"/>
    <dgm:cxn modelId="{CC35660B-B003-9D41-9882-F4C334A0FE4C}" type="presParOf" srcId="{89C609CB-DB52-9140-9A83-E83B0C63256E}" destId="{B0DDEC13-ACE4-4742-AF15-9777191C54CE}" srcOrd="1" destOrd="0" presId="urn:microsoft.com/office/officeart/2005/8/layout/hProcess4"/>
    <dgm:cxn modelId="{73DE9DBE-C498-F64A-AD6D-5221478C2A79}" type="presParOf" srcId="{89C609CB-DB52-9140-9A83-E83B0C63256E}" destId="{C57FC684-C526-084E-899D-267C4BEFD848}" srcOrd="2" destOrd="0" presId="urn:microsoft.com/office/officeart/2005/8/layout/hProcess4"/>
    <dgm:cxn modelId="{C21FFAAD-2E33-804C-A07D-B03CC4613A21}" type="presParOf" srcId="{89C609CB-DB52-9140-9A83-E83B0C63256E}" destId="{961E70B4-4CE0-EC49-99DE-1D5C9F9F9D7C}" srcOrd="3" destOrd="0" presId="urn:microsoft.com/office/officeart/2005/8/layout/hProcess4"/>
    <dgm:cxn modelId="{C8129502-C10E-3F4C-917B-458D91CB197F}" type="presParOf" srcId="{89C609CB-DB52-9140-9A83-E83B0C63256E}" destId="{E1F525B9-4FC2-8A45-885E-506324430CE6}" srcOrd="4" destOrd="0" presId="urn:microsoft.com/office/officeart/2005/8/layout/hProcess4"/>
    <dgm:cxn modelId="{1557994F-9990-264D-B6BA-5AF3BA5C0DB3}" type="presParOf" srcId="{56B69327-2698-7043-9660-10512895DAC9}" destId="{1924B303-8A8F-D04A-9B5A-F833EB6F6268}" srcOrd="7" destOrd="0" presId="urn:microsoft.com/office/officeart/2005/8/layout/hProcess4"/>
    <dgm:cxn modelId="{FE283E52-2D26-8D4D-9C9C-9B76206DB440}" type="presParOf" srcId="{56B69327-2698-7043-9660-10512895DAC9}" destId="{080E139D-8A22-1E4D-9EAC-669F10EF0CFC}" srcOrd="8" destOrd="0" presId="urn:microsoft.com/office/officeart/2005/8/layout/hProcess4"/>
    <dgm:cxn modelId="{9B676131-6F21-FD43-9F54-2EDAFE32BBE7}" type="presParOf" srcId="{080E139D-8A22-1E4D-9EAC-669F10EF0CFC}" destId="{0FDC13F9-A5ED-7E49-A88B-BDBC1340BE81}" srcOrd="0" destOrd="0" presId="urn:microsoft.com/office/officeart/2005/8/layout/hProcess4"/>
    <dgm:cxn modelId="{E661AE67-5305-9B49-84AF-7CE0417A44C1}" type="presParOf" srcId="{080E139D-8A22-1E4D-9EAC-669F10EF0CFC}" destId="{EC4E25C6-C3D7-4B4B-8BC5-92A960D631E0}" srcOrd="1" destOrd="0" presId="urn:microsoft.com/office/officeart/2005/8/layout/hProcess4"/>
    <dgm:cxn modelId="{E7E0F8F3-C680-214F-8B9A-4B70CDA4C189}" type="presParOf" srcId="{080E139D-8A22-1E4D-9EAC-669F10EF0CFC}" destId="{54263D70-AF5F-4F48-A0C6-145BE4674821}" srcOrd="2" destOrd="0" presId="urn:microsoft.com/office/officeart/2005/8/layout/hProcess4"/>
    <dgm:cxn modelId="{EA1F60B0-CB63-3849-A1F4-6D4DD9AACFD8}" type="presParOf" srcId="{080E139D-8A22-1E4D-9EAC-669F10EF0CFC}" destId="{AF6505CF-267F-3E45-B6F3-BA7036ABB4F7}" srcOrd="3" destOrd="0" presId="urn:microsoft.com/office/officeart/2005/8/layout/hProcess4"/>
    <dgm:cxn modelId="{363E07AF-1161-A84A-8971-5290FBD257DE}"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smtClean="0"/>
            <a:t>Intuition</a:t>
          </a:r>
          <a:endParaRPr lang="en-US" sz="1300" b="1" kern="1200" dirty="0"/>
        </a:p>
        <a:p>
          <a:pPr marL="114300" lvl="1" indent="-114300" algn="l" defTabSz="577850">
            <a:lnSpc>
              <a:spcPct val="90000"/>
            </a:lnSpc>
            <a:spcBef>
              <a:spcPct val="0"/>
            </a:spcBef>
            <a:spcAft>
              <a:spcPct val="15000"/>
            </a:spcAft>
            <a:buChar char="••"/>
          </a:pPr>
          <a:r>
            <a:rPr lang="en-US" sz="1300" b="1" kern="1200" dirty="0" smtClean="0"/>
            <a:t>Stats/Graphs/ML</a:t>
          </a:r>
          <a:endParaRPr lang="en-US" sz="1300" b="1"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smtClean="0"/>
            <a:t>Communicate/Predict/…</a:t>
          </a:r>
          <a:endParaRPr lang="en-US" sz="1300" b="1"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4</a:t>
            </a:fld>
            <a:endParaRPr lang="en-US"/>
          </a:p>
        </p:txBody>
      </p:sp>
    </p:spTree>
    <p:extLst>
      <p:ext uri="{BB962C8B-B14F-4D97-AF65-F5344CB8AC3E}">
        <p14:creationId xmlns:p14="http://schemas.microsoft.com/office/powerpoint/2010/main" val="306714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15</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16</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17</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18</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23</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24</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30</a:t>
            </a:fld>
            <a:endParaRPr lang="en-US"/>
          </a:p>
        </p:txBody>
      </p:sp>
    </p:spTree>
    <p:extLst>
      <p:ext uri="{BB962C8B-B14F-4D97-AF65-F5344CB8AC3E}">
        <p14:creationId xmlns:p14="http://schemas.microsoft.com/office/powerpoint/2010/main" val="325337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60779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43</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a:t>
            </a:fld>
            <a:endParaRPr lang="en-US"/>
          </a:p>
        </p:txBody>
      </p:sp>
    </p:spTree>
    <p:extLst>
      <p:ext uri="{BB962C8B-B14F-4D97-AF65-F5344CB8AC3E}">
        <p14:creationId xmlns:p14="http://schemas.microsoft.com/office/powerpoint/2010/main" val="392007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(1/26/12 10:17) -----</a:t>
            </a:r>
          </a:p>
          <a:p>
            <a:r>
              <a:rPr lang="en-US"/>
              <a:t>Assumption #1: we all have smart phones!</a:t>
            </a:r>
          </a:p>
        </p:txBody>
      </p:sp>
      <p:sp>
        <p:nvSpPr>
          <p:cNvPr id="4" name="Slide Number Placeholder 3"/>
          <p:cNvSpPr>
            <a:spLocks noGrp="1"/>
          </p:cNvSpPr>
          <p:nvPr>
            <p:ph type="sldNum" sz="quarter" idx="10"/>
          </p:nvPr>
        </p:nvSpPr>
        <p:spPr/>
        <p:txBody>
          <a:bodyPr/>
          <a:lstStyle/>
          <a:p>
            <a:fld id="{B7A1C551-2C4F-4EC6-9006-348DA72856DA}" type="slidenum">
              <a:rPr lang="en-US" smtClean="0"/>
              <a:pPr/>
              <a:t>8</a:t>
            </a:fld>
            <a:endParaRPr lang="en-US"/>
          </a:p>
        </p:txBody>
      </p:sp>
    </p:spTree>
    <p:extLst>
      <p:ext uri="{BB962C8B-B14F-4D97-AF65-F5344CB8AC3E}">
        <p14:creationId xmlns:p14="http://schemas.microsoft.com/office/powerpoint/2010/main" val="23847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10</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11</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recruited 10 people over period of 1 month. And these were in many ways mobile power users that had high-end smart phones and used them on daily basis.</a:t>
            </a:r>
          </a:p>
        </p:txBody>
      </p:sp>
      <p:sp>
        <p:nvSpPr>
          <p:cNvPr id="4" name="Slide Number Placeholder 3"/>
          <p:cNvSpPr>
            <a:spLocks noGrp="1"/>
          </p:cNvSpPr>
          <p:nvPr>
            <p:ph type="sldNum" sz="quarter" idx="10"/>
          </p:nvPr>
        </p:nvSpPr>
        <p:spPr/>
        <p:txBody>
          <a:bodyPr/>
          <a:lstStyle/>
          <a:p>
            <a:fld id="{D3CFC90D-C8D8-B142-AFEA-6B2F428D3AC9}" type="slidenum">
              <a:rPr lang="en-US" smtClean="0"/>
              <a:t>12</a:t>
            </a:fld>
            <a:endParaRPr lang="en-US"/>
          </a:p>
        </p:txBody>
      </p:sp>
    </p:spTree>
    <p:extLst>
      <p:ext uri="{BB962C8B-B14F-4D97-AF65-F5344CB8AC3E}">
        <p14:creationId xmlns:p14="http://schemas.microsoft.com/office/powerpoint/2010/main" val="332969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used the AWARE framework to collect information about their phones: their screen status, their application use, notifications, phone and text messages, and even location.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13</a:t>
            </a:fld>
            <a:endParaRPr lang="en-US"/>
          </a:p>
        </p:txBody>
      </p:sp>
    </p:spTree>
    <p:extLst>
      <p:ext uri="{BB962C8B-B14F-4D97-AF65-F5344CB8AC3E}">
        <p14:creationId xmlns:p14="http://schemas.microsoft.com/office/powerpoint/2010/main" val="33296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2/8/15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p>
            <a:pPr lvl="0">
              <a:defRPr sz="1800">
                <a:solidFill>
                  <a:srgbClr val="000000"/>
                </a:solidFill>
                <a:uFillTx/>
              </a:defRPr>
            </a:pPr>
            <a:r>
              <a:rPr sz="5100">
                <a:solidFill>
                  <a:srgbClr val="2BACE1"/>
                </a:solidFill>
                <a:uFill>
                  <a:solidFill>
                    <a:srgbClr val="004479"/>
                  </a:solidFill>
                </a:uFill>
              </a:rPr>
              <a:t>Title Text</a:t>
            </a:r>
          </a:p>
        </p:txBody>
      </p:sp>
      <p:sp>
        <p:nvSpPr>
          <p:cNvPr id="10" name="Shape 10"/>
          <p:cNvSpPr>
            <a:spLocks noGrp="1"/>
          </p:cNvSpPr>
          <p:nvPr>
            <p:ph type="body" idx="1"/>
          </p:nvPr>
        </p:nvSpPr>
        <p:spPr>
          <a:xfrm>
            <a:off x="519112" y="1736725"/>
            <a:ext cx="8233173" cy="4429126"/>
          </a:xfrm>
          <a:prstGeom prst="rect">
            <a:avLst/>
          </a:prstGeom>
        </p:spPr>
        <p:txBody>
          <a:bodyPr/>
          <a:lstStyle>
            <a:lvl1pPr>
              <a:defRPr>
                <a:solidFill>
                  <a:srgbClr val="004479"/>
                </a:solidFill>
                <a:latin typeface="+mn-lt"/>
                <a:ea typeface="+mn-ea"/>
                <a:cs typeface="+mn-cs"/>
                <a:sym typeface="Gill Sans"/>
              </a:defRPr>
            </a:lvl1pPr>
            <a:lvl2pPr marL="550942" indent="-200911">
              <a:spcBef>
                <a:spcPts val="281"/>
              </a:spcBef>
              <a:buChar char="–"/>
              <a:defRPr sz="2100">
                <a:solidFill>
                  <a:srgbClr val="004479"/>
                </a:solidFill>
                <a:latin typeface="+mn-lt"/>
                <a:ea typeface="+mn-ea"/>
                <a:cs typeface="+mn-cs"/>
                <a:sym typeface="Gill Sans"/>
              </a:defRPr>
            </a:lvl2pPr>
            <a:lvl3pPr marL="832217" indent="-160729">
              <a:defRPr sz="1500">
                <a:solidFill>
                  <a:srgbClr val="004479"/>
                </a:solidFill>
                <a:latin typeface="+mn-lt"/>
                <a:ea typeface="+mn-ea"/>
                <a:cs typeface="+mn-cs"/>
                <a:sym typeface="Gill Sans"/>
              </a:defRPr>
            </a:lvl3pPr>
            <a:lvl4pPr marL="1153674" indent="-160729">
              <a:spcBef>
                <a:spcPts val="281"/>
              </a:spcBef>
              <a:buChar char="–"/>
              <a:defRPr sz="1300">
                <a:solidFill>
                  <a:srgbClr val="004479"/>
                </a:solidFill>
                <a:latin typeface="+mn-lt"/>
                <a:ea typeface="+mn-ea"/>
                <a:cs typeface="+mn-cs"/>
                <a:sym typeface="Gill Sans"/>
              </a:defRPr>
            </a:lvl4pPr>
            <a:lvl5pPr marL="1475131" indent="-160729">
              <a:spcBef>
                <a:spcPts val="281"/>
              </a:spcBef>
              <a:buChar char="»"/>
              <a:defRPr sz="1300">
                <a:solidFill>
                  <a:srgbClr val="004479"/>
                </a:solidFill>
                <a:latin typeface="+mn-lt"/>
                <a:ea typeface="+mn-ea"/>
                <a:cs typeface="+mn-cs"/>
                <a:sym typeface="Gill Sans"/>
              </a:defRPr>
            </a:lvl5pPr>
          </a:lstStyle>
          <a:p>
            <a:pPr lvl="0">
              <a:defRPr sz="1800">
                <a:solidFill>
                  <a:srgbClr val="000000"/>
                </a:solidFill>
                <a:uFillTx/>
              </a:defRPr>
            </a:pPr>
            <a:r>
              <a:rPr sz="2500">
                <a:solidFill>
                  <a:srgbClr val="004479"/>
                </a:solidFill>
                <a:uFill>
                  <a:solidFill>
                    <a:srgbClr val="004479"/>
                  </a:solidFill>
                </a:uFill>
              </a:rPr>
              <a:t>Body Level One</a:t>
            </a:r>
          </a:p>
          <a:p>
            <a:pPr lvl="1">
              <a:defRPr sz="1800">
                <a:solidFill>
                  <a:srgbClr val="000000"/>
                </a:solidFill>
                <a:uFillTx/>
              </a:defRPr>
            </a:pPr>
            <a:r>
              <a:rPr sz="2100">
                <a:solidFill>
                  <a:srgbClr val="004479"/>
                </a:solidFill>
                <a:uFill>
                  <a:solidFill>
                    <a:srgbClr val="004479"/>
                  </a:solidFill>
                </a:uFill>
              </a:rPr>
              <a:t>Body Level Two</a:t>
            </a:r>
          </a:p>
          <a:p>
            <a:pPr lvl="2">
              <a:defRPr sz="1800">
                <a:solidFill>
                  <a:srgbClr val="000000"/>
                </a:solidFill>
                <a:uFillTx/>
              </a:defRPr>
            </a:pPr>
            <a:r>
              <a:rPr sz="1500">
                <a:solidFill>
                  <a:srgbClr val="004479"/>
                </a:solidFill>
                <a:uFill>
                  <a:solidFill>
                    <a:srgbClr val="004479"/>
                  </a:solidFill>
                </a:uFill>
              </a:rPr>
              <a:t>Body Level Three</a:t>
            </a:r>
          </a:p>
          <a:p>
            <a:pPr lvl="3">
              <a:defRPr>
                <a:solidFill>
                  <a:srgbClr val="000000"/>
                </a:solidFill>
                <a:uFillTx/>
              </a:defRPr>
            </a:pPr>
            <a:r>
              <a:rPr>
                <a:solidFill>
                  <a:srgbClr val="004479"/>
                </a:solidFill>
                <a:uFill>
                  <a:solidFill>
                    <a:srgbClr val="004479"/>
                  </a:solidFill>
                </a:uFill>
              </a:rPr>
              <a:t>Body Level Four</a:t>
            </a:r>
          </a:p>
          <a:p>
            <a:pPr lvl="4">
              <a:defRPr>
                <a:solidFill>
                  <a:srgbClr val="000000"/>
                </a:solidFill>
                <a:uFillTx/>
              </a:defRPr>
            </a:pPr>
            <a:r>
              <a:rPr>
                <a:solidFill>
                  <a:srgbClr val="004479"/>
                </a:solidFill>
                <a:uFill>
                  <a:solidFill>
                    <a:srgbClr val="004479"/>
                  </a:solidFill>
                </a:uFill>
              </a:rPr>
              <a:t>Body Level Five</a:t>
            </a:r>
          </a:p>
        </p:txBody>
      </p:sp>
    </p:spTree>
    <p:extLst>
      <p:ext uri="{BB962C8B-B14F-4D97-AF65-F5344CB8AC3E}">
        <p14:creationId xmlns:p14="http://schemas.microsoft.com/office/powerpoint/2010/main" val="3666703429"/>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2/8/15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2/8/15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3"/>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 id="2147483672" r:id="rId20"/>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jpeg"/><Relationship Id="rId1" Type="http://schemas.microsoft.com/office/2007/relationships/media" Target="../media/media2.mov"/><Relationship Id="rId2"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9.png"/><Relationship Id="rId6" Type="http://schemas.openxmlformats.org/officeDocument/2006/relationships/image" Target="../media/image20.jpe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7.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ti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ti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 Id="rId6" Type="http://schemas.openxmlformats.org/officeDocument/2006/relationships/image" Target="../media/image9.png"/><Relationship Id="rId7" Type="http://schemas.microsoft.com/office/2007/relationships/hdphoto" Target="../media/hdphoto3.wdp"/><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Byte 4</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765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r>
              <a:rPr lang="en-US" dirty="0"/>
              <a:t/>
            </a:r>
            <a:br>
              <a:rPr lang="en-US" dirty="0"/>
            </a:br>
            <a:r>
              <a:rPr lang="en-US" dirty="0" smtClean="0"/>
              <a:t>[</a:t>
            </a:r>
            <a:r>
              <a:rPr lang="en-US" dirty="0" err="1"/>
              <a:t>B</a:t>
            </a:r>
            <a:r>
              <a:rPr lang="en-US" dirty="0" err="1" smtClean="0"/>
              <a:t>anovic</a:t>
            </a:r>
            <a:r>
              <a:rPr lang="en-US" dirty="0" smtClean="0"/>
              <a:t> Mobile HCI 2014]</a:t>
            </a:r>
          </a:p>
        </p:txBody>
      </p:sp>
    </p:spTree>
    <p:extLst>
      <p:ext uri="{BB962C8B-B14F-4D97-AF65-F5344CB8AC3E}">
        <p14:creationId xmlns:p14="http://schemas.microsoft.com/office/powerpoint/2010/main" val="2296228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12181"/>
            <a:ext cx="2743200" cy="5033639"/>
          </a:xfrm>
          <a:prstGeom prst="rect">
            <a:avLst/>
          </a:prstGeom>
        </p:spPr>
      </p:pic>
      <p:sp>
        <p:nvSpPr>
          <p:cNvPr id="5" name="Rectangle 4"/>
          <p:cNvSpPr/>
          <p:nvPr/>
        </p:nvSpPr>
        <p:spPr>
          <a:xfrm>
            <a:off x="0" y="0"/>
            <a:ext cx="9144000" cy="6858000"/>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r>
              <a:rPr lang="en-US" sz="6000" dirty="0" smtClean="0">
                <a:latin typeface="Helvetica Light"/>
                <a:cs typeface="Helvetica Light"/>
              </a:rPr>
              <a:t>user study with</a:t>
            </a:r>
          </a:p>
          <a:p>
            <a:pPr algn="ctr"/>
            <a:r>
              <a:rPr lang="en-US" sz="6000" dirty="0" smtClean="0">
                <a:latin typeface="Helvetica Light"/>
                <a:cs typeface="Helvetica Light"/>
              </a:rPr>
              <a:t>10 participants over period of 1 month</a:t>
            </a:r>
            <a:endParaRPr lang="en-US" sz="6000" dirty="0">
              <a:latin typeface="Helvetica Light"/>
              <a:cs typeface="Helvetica Light"/>
            </a:endParaRPr>
          </a:p>
        </p:txBody>
      </p:sp>
      <p:sp>
        <p:nvSpPr>
          <p:cNvPr id="2" name="Slide Number Placeholder 1"/>
          <p:cNvSpPr>
            <a:spLocks noGrp="1"/>
          </p:cNvSpPr>
          <p:nvPr>
            <p:ph type="sldNum" sz="quarter" idx="12"/>
          </p:nvPr>
        </p:nvSpPr>
        <p:spPr/>
        <p:txBody>
          <a:bodyPr/>
          <a:lstStyle/>
          <a:p>
            <a:fld id="{6A9633A3-E3CE-044A-A2B6-E759A01EEFD3}" type="slidenum">
              <a:rPr lang="en-US" smtClean="0"/>
              <a:t>12</a:t>
            </a:fld>
            <a:endParaRPr lang="en-US"/>
          </a:p>
        </p:txBody>
      </p:sp>
    </p:spTree>
    <p:extLst>
      <p:ext uri="{BB962C8B-B14F-4D97-AF65-F5344CB8AC3E}">
        <p14:creationId xmlns:p14="http://schemas.microsoft.com/office/powerpoint/2010/main" val="23051245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latin typeface="Helvetica Light"/>
                <a:cs typeface="Helvetica Light"/>
              </a:rPr>
              <a:t>AWARE framework</a:t>
            </a:r>
            <a:endParaRPr lang="en-US" sz="6000" dirty="0">
              <a:latin typeface="Helvetica Light"/>
              <a:cs typeface="Helvetica Light"/>
            </a:endParaRPr>
          </a:p>
        </p:txBody>
      </p:sp>
      <p:pic>
        <p:nvPicPr>
          <p:cNvPr id="11" name="Picture 10"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
        <p:nvSpPr>
          <p:cNvPr id="2" name="Slide Number Placeholder 1"/>
          <p:cNvSpPr>
            <a:spLocks noGrp="1"/>
          </p:cNvSpPr>
          <p:nvPr>
            <p:ph type="sldNum" sz="quarter" idx="12"/>
          </p:nvPr>
        </p:nvSpPr>
        <p:spPr/>
        <p:txBody>
          <a:bodyPr/>
          <a:lstStyle/>
          <a:p>
            <a:fld id="{6A9633A3-E3CE-044A-A2B6-E759A01EEFD3}" type="slidenum">
              <a:rPr lang="en-US" smtClean="0"/>
              <a:t>13</a:t>
            </a:fld>
            <a:endParaRPr lang="en-US"/>
          </a:p>
        </p:txBody>
      </p:sp>
    </p:spTree>
    <p:extLst>
      <p:ext uri="{BB962C8B-B14F-4D97-AF65-F5344CB8AC3E}">
        <p14:creationId xmlns:p14="http://schemas.microsoft.com/office/powerpoint/2010/main" val="16625624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endParaRPr lang="en-US" dirty="0"/>
          </a:p>
        </p:txBody>
      </p:sp>
    </p:spTree>
    <p:extLst>
      <p:ext uri="{BB962C8B-B14F-4D97-AF65-F5344CB8AC3E}">
        <p14:creationId xmlns:p14="http://schemas.microsoft.com/office/powerpoint/2010/main" val="756689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15</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2086524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16</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1379706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17</a:t>
            </a:fld>
            <a:endParaRPr lang="en-US"/>
          </a:p>
        </p:txBody>
      </p:sp>
    </p:spTree>
    <p:extLst>
      <p:ext uri="{BB962C8B-B14F-4D97-AF65-F5344CB8AC3E}">
        <p14:creationId xmlns:p14="http://schemas.microsoft.com/office/powerpoint/2010/main" val="546027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a:t>
            </a:r>
          </a:p>
          <a:p>
            <a:pPr lvl="1"/>
            <a:endParaRPr lang="en-US" dirty="0"/>
          </a:p>
        </p:txBody>
      </p:sp>
    </p:spTree>
    <p:extLst>
      <p:ext uri="{BB962C8B-B14F-4D97-AF65-F5344CB8AC3E}">
        <p14:creationId xmlns:p14="http://schemas.microsoft.com/office/powerpoint/2010/main" val="826868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endParaRPr lang="en-US" dirty="0" smtClean="0"/>
          </a:p>
          <a:p>
            <a:pPr marL="228600" lvl="1" indent="0">
              <a:buNone/>
            </a:pPr>
            <a:endParaRPr lang="en-US" dirty="0" smtClean="0"/>
          </a:p>
          <a:p>
            <a:pPr lvl="1"/>
            <a:endParaRPr lang="en-US" dirty="0"/>
          </a:p>
        </p:txBody>
      </p:sp>
    </p:spTree>
    <p:extLst>
      <p:ext uri="{BB962C8B-B14F-4D97-AF65-F5344CB8AC3E}">
        <p14:creationId xmlns:p14="http://schemas.microsoft.com/office/powerpoint/2010/main" val="4264031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to Mobile Data</a:t>
            </a:r>
          </a:p>
          <a:p>
            <a:r>
              <a:rPr lang="en-US" dirty="0" smtClean="0"/>
              <a:t>Review</a:t>
            </a:r>
          </a:p>
          <a:p>
            <a:r>
              <a:rPr lang="en-US" dirty="0"/>
              <a:t>Quiz 3 Answers</a:t>
            </a:r>
          </a:p>
          <a:p>
            <a:r>
              <a:rPr lang="en-US" dirty="0" smtClean="0"/>
              <a:t>Byte 4</a:t>
            </a:r>
          </a:p>
          <a:p>
            <a:r>
              <a:rPr lang="en-US"/>
              <a:t>Quiz 4</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842253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p>
          <a:p>
            <a:pPr lvl="1"/>
            <a:r>
              <a:rPr lang="en-US" dirty="0" smtClean="0"/>
              <a:t>Self-interruption therefore very common</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104352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assume that users have their phones with them and turned on 24-7</a:t>
            </a:r>
          </a:p>
          <a:p>
            <a:pPr marL="0" indent="0">
              <a:buNone/>
            </a:pPr>
            <a:r>
              <a:rPr lang="en-US" dirty="0" smtClean="0"/>
              <a:t>Necessary for </a:t>
            </a:r>
          </a:p>
          <a:p>
            <a:pPr lvl="1"/>
            <a:r>
              <a:rPr lang="en-US" sz="2400" dirty="0" smtClean="0"/>
              <a:t>health-related, sustainability and other apps that model human behavior and are becoming so popular</a:t>
            </a:r>
          </a:p>
        </p:txBody>
      </p:sp>
    </p:spTree>
    <p:extLst>
      <p:ext uri="{BB962C8B-B14F-4D97-AF65-F5344CB8AC3E}">
        <p14:creationId xmlns:p14="http://schemas.microsoft.com/office/powerpoint/2010/main" val="39971611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Why phone state matters:</a:t>
            </a:r>
          </a:p>
          <a:p>
            <a:pPr lvl="1"/>
            <a:r>
              <a:rPr lang="en-US" sz="2400" dirty="0" smtClean="0"/>
              <a:t>Mobile </a:t>
            </a:r>
            <a:r>
              <a:rPr lang="en-US" sz="2400" dirty="0"/>
              <a:t>phone is personal and travels with the user</a:t>
            </a:r>
          </a:p>
          <a:p>
            <a:pPr lvl="1"/>
            <a:r>
              <a:rPr lang="en-US" sz="2400" dirty="0"/>
              <a:t>Proxy for user context</a:t>
            </a:r>
          </a:p>
          <a:p>
            <a:pPr lvl="1"/>
            <a:r>
              <a:rPr lang="en-US" sz="2400" dirty="0"/>
              <a:t>Proxy for user’s environment context</a:t>
            </a:r>
          </a:p>
          <a:p>
            <a:pPr lvl="1"/>
            <a:r>
              <a:rPr lang="en-US" sz="2400" dirty="0"/>
              <a:t>Proxy for user’s attention/display device</a:t>
            </a:r>
          </a:p>
          <a:p>
            <a:pPr lvl="1"/>
            <a:r>
              <a:rPr lang="en-US" sz="2400" dirty="0"/>
              <a:t>Provide always-available </a:t>
            </a:r>
            <a:r>
              <a:rPr lang="en-US" sz="2400" dirty="0" smtClean="0"/>
              <a:t>service</a:t>
            </a:r>
            <a:endParaRPr lang="en-US" dirty="0"/>
          </a:p>
          <a:p>
            <a:pPr marL="0" indent="0">
              <a:buNone/>
            </a:pPr>
            <a:r>
              <a:rPr lang="en-US" dirty="0" smtClean="0"/>
              <a:t>But what if we are wrong?!?!</a:t>
            </a:r>
            <a:endParaRPr lang="en-US" dirty="0"/>
          </a:p>
        </p:txBody>
      </p:sp>
    </p:spTree>
    <p:extLst>
      <p:ext uri="{BB962C8B-B14F-4D97-AF65-F5344CB8AC3E}">
        <p14:creationId xmlns:p14="http://schemas.microsoft.com/office/powerpoint/2010/main" val="1239131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#3a: Usage</a:t>
            </a:r>
            <a:endParaRPr lang="en-US" dirty="0"/>
          </a:p>
        </p:txBody>
      </p:sp>
      <p:sp>
        <p:nvSpPr>
          <p:cNvPr id="3" name="Content Placeholder 2"/>
          <p:cNvSpPr>
            <a:spLocks noGrp="1"/>
          </p:cNvSpPr>
          <p:nvPr>
            <p:ph idx="1"/>
          </p:nvPr>
        </p:nvSpPr>
        <p:spPr/>
        <p:txBody>
          <a:bodyPr/>
          <a:lstStyle/>
          <a:p>
            <a:pPr marL="0" indent="0">
              <a:buNone/>
            </a:pPr>
            <a:r>
              <a:rPr lang="en-US" dirty="0" smtClean="0"/>
              <a:t>How much of the day is your phone on?</a:t>
            </a:r>
          </a:p>
          <a:p>
            <a:pPr marL="0" indent="0">
              <a:buNone/>
            </a:pPr>
            <a:r>
              <a:rPr lang="en-US" dirty="0" smtClean="0"/>
              <a:t>Average user: </a:t>
            </a:r>
            <a:r>
              <a:rPr lang="en-US" b="1" dirty="0" smtClean="0">
                <a:solidFill>
                  <a:srgbClr val="850205"/>
                </a:solidFill>
              </a:rPr>
              <a:t>78-81% </a:t>
            </a:r>
            <a:r>
              <a:rPr lang="en-US" sz="2000" dirty="0">
                <a:solidFill>
                  <a:srgbClr val="000000"/>
                </a:solidFill>
              </a:rPr>
              <a:t>[</a:t>
            </a:r>
            <a:r>
              <a:rPr lang="en-US" sz="2000" dirty="0" err="1">
                <a:solidFill>
                  <a:srgbClr val="000000"/>
                </a:solidFill>
              </a:rPr>
              <a:t>Anind</a:t>
            </a:r>
            <a:r>
              <a:rPr lang="en-US" sz="2000" dirty="0">
                <a:solidFill>
                  <a:srgbClr val="000000"/>
                </a:solidFill>
              </a:rPr>
              <a:t> K. </a:t>
            </a:r>
            <a:r>
              <a:rPr lang="en-US" sz="2000" dirty="0" err="1">
                <a:solidFill>
                  <a:srgbClr val="000000"/>
                </a:solidFill>
              </a:rPr>
              <a:t>Dey</a:t>
            </a:r>
            <a:r>
              <a:rPr lang="en-US" sz="2000" dirty="0">
                <a:solidFill>
                  <a:srgbClr val="000000"/>
                </a:solidFill>
              </a:rPr>
              <a:t>, </a:t>
            </a:r>
            <a:r>
              <a:rPr lang="en-US" sz="2000" dirty="0" err="1">
                <a:solidFill>
                  <a:srgbClr val="000000"/>
                </a:solidFill>
              </a:rPr>
              <a:t>Katarzyna</a:t>
            </a:r>
            <a:r>
              <a:rPr lang="en-US" sz="2000" dirty="0">
                <a:solidFill>
                  <a:srgbClr val="000000"/>
                </a:solidFill>
              </a:rPr>
              <a:t> </a:t>
            </a:r>
            <a:r>
              <a:rPr lang="en-US" sz="2000" dirty="0" err="1">
                <a:solidFill>
                  <a:srgbClr val="000000"/>
                </a:solidFill>
              </a:rPr>
              <a:t>Wac</a:t>
            </a:r>
            <a:r>
              <a:rPr lang="en-US" sz="2000" dirty="0">
                <a:solidFill>
                  <a:srgbClr val="000000"/>
                </a:solidFill>
              </a:rPr>
              <a:t>, </a:t>
            </a:r>
            <a:r>
              <a:rPr lang="en-US" sz="2000" dirty="0" err="1">
                <a:solidFill>
                  <a:srgbClr val="000000"/>
                </a:solidFill>
              </a:rPr>
              <a:t>Denzil</a:t>
            </a:r>
            <a:r>
              <a:rPr lang="en-US" sz="2000" dirty="0">
                <a:solidFill>
                  <a:srgbClr val="000000"/>
                </a:solidFill>
              </a:rPr>
              <a:t> Ferreira, Kevin </a:t>
            </a:r>
            <a:r>
              <a:rPr lang="en-US" sz="2000" dirty="0" err="1">
                <a:solidFill>
                  <a:srgbClr val="000000"/>
                </a:solidFill>
              </a:rPr>
              <a:t>Tassini</a:t>
            </a:r>
            <a:r>
              <a:rPr lang="en-US" sz="2000" dirty="0">
                <a:solidFill>
                  <a:srgbClr val="000000"/>
                </a:solidFill>
              </a:rPr>
              <a:t>, Jin-</a:t>
            </a:r>
            <a:r>
              <a:rPr lang="en-US" sz="2000" dirty="0" err="1">
                <a:solidFill>
                  <a:srgbClr val="000000"/>
                </a:solidFill>
              </a:rPr>
              <a:t>Hyuk</a:t>
            </a:r>
            <a:r>
              <a:rPr lang="en-US" sz="2000" dirty="0">
                <a:solidFill>
                  <a:srgbClr val="000000"/>
                </a:solidFill>
              </a:rPr>
              <a:t> Hong, Julian Ramos: Getting closer: an empirical investigation of the proximity of user to their smart phones. </a:t>
            </a:r>
            <a:r>
              <a:rPr lang="en-US" sz="2000" dirty="0" err="1">
                <a:solidFill>
                  <a:srgbClr val="000000"/>
                </a:solidFill>
              </a:rPr>
              <a:t>Ubicomp</a:t>
            </a:r>
            <a:r>
              <a:rPr lang="en-US" sz="2000" dirty="0">
                <a:solidFill>
                  <a:srgbClr val="000000"/>
                </a:solidFill>
              </a:rPr>
              <a:t> 2011: 163-172</a:t>
            </a:r>
            <a:r>
              <a:rPr lang="en-US" sz="2000" dirty="0" smtClean="0">
                <a:solidFill>
                  <a:srgbClr val="000000"/>
                </a:solidFill>
              </a:rPr>
              <a:t>]</a:t>
            </a:r>
            <a:endParaRPr lang="en-US" b="1" dirty="0">
              <a:solidFill>
                <a:srgbClr val="000000"/>
              </a:solidFill>
            </a:endParaRPr>
          </a:p>
          <a:p>
            <a:pPr marL="0" indent="0">
              <a:buNone/>
            </a:pPr>
            <a:r>
              <a:rPr lang="en-US" dirty="0" smtClean="0">
                <a:solidFill>
                  <a:srgbClr val="000000"/>
                </a:solidFill>
              </a:rPr>
              <a:t>One-fifth of the time, phone is off</a:t>
            </a:r>
          </a:p>
          <a:p>
            <a:pPr lvl="1"/>
            <a:r>
              <a:rPr lang="en-US" sz="2400" dirty="0" smtClean="0">
                <a:solidFill>
                  <a:srgbClr val="000000"/>
                </a:solidFill>
              </a:rPr>
              <a:t>Can’t sense anything</a:t>
            </a:r>
          </a:p>
          <a:p>
            <a:pPr lvl="1"/>
            <a:r>
              <a:rPr lang="en-US" sz="2400" dirty="0" smtClean="0">
                <a:solidFill>
                  <a:srgbClr val="000000"/>
                </a:solidFill>
              </a:rPr>
              <a:t>Can’t show anything to the user</a:t>
            </a:r>
          </a:p>
        </p:txBody>
      </p:sp>
    </p:spTree>
    <p:extLst>
      <p:ext uri="{BB962C8B-B14F-4D97-AF65-F5344CB8AC3E}">
        <p14:creationId xmlns:p14="http://schemas.microsoft.com/office/powerpoint/2010/main" val="4135696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#3b: Usage</a:t>
            </a:r>
            <a:endParaRPr lang="en-US" dirty="0"/>
          </a:p>
        </p:txBody>
      </p:sp>
      <p:sp>
        <p:nvSpPr>
          <p:cNvPr id="3" name="Content Placeholder 2"/>
          <p:cNvSpPr>
            <a:spLocks noGrp="1"/>
          </p:cNvSpPr>
          <p:nvPr>
            <p:ph idx="1"/>
          </p:nvPr>
        </p:nvSpPr>
        <p:spPr>
          <a:xfrm>
            <a:off x="1128943" y="1406128"/>
            <a:ext cx="7048804" cy="4379976"/>
          </a:xfrm>
        </p:spPr>
        <p:txBody>
          <a:bodyPr>
            <a:noAutofit/>
          </a:bodyPr>
          <a:lstStyle/>
          <a:p>
            <a:r>
              <a:rPr lang="en-US" dirty="0" smtClean="0"/>
              <a:t>When your phone is on, where is it?</a:t>
            </a:r>
          </a:p>
          <a:p>
            <a:r>
              <a:rPr lang="en-US" dirty="0" err="1" smtClean="0">
                <a:solidFill>
                  <a:srgbClr val="000000"/>
                </a:solidFill>
              </a:rPr>
              <a:t>Dey</a:t>
            </a:r>
            <a:r>
              <a:rPr lang="en-US" dirty="0" smtClean="0">
                <a:solidFill>
                  <a:srgbClr val="000000"/>
                </a:solidFill>
              </a:rPr>
              <a:t> 2011</a:t>
            </a:r>
            <a:endParaRPr lang="en-US" dirty="0" smtClean="0"/>
          </a:p>
          <a:p>
            <a:pPr lvl="1"/>
            <a:r>
              <a:rPr lang="en-US" sz="2800" b="1" dirty="0" smtClean="0">
                <a:solidFill>
                  <a:srgbClr val="850205"/>
                </a:solidFill>
              </a:rPr>
              <a:t>53% within </a:t>
            </a:r>
            <a:br>
              <a:rPr lang="en-US" sz="2800" b="1" dirty="0" smtClean="0">
                <a:solidFill>
                  <a:srgbClr val="850205"/>
                </a:solidFill>
              </a:rPr>
            </a:br>
            <a:r>
              <a:rPr lang="en-US" sz="2800" b="1" dirty="0" smtClean="0">
                <a:solidFill>
                  <a:srgbClr val="850205"/>
                </a:solidFill>
              </a:rPr>
              <a:t>arm’s reach</a:t>
            </a:r>
          </a:p>
          <a:p>
            <a:pPr lvl="1"/>
            <a:r>
              <a:rPr lang="en-US" sz="2800" b="1" dirty="0" smtClean="0">
                <a:solidFill>
                  <a:srgbClr val="850205"/>
                </a:solidFill>
              </a:rPr>
              <a:t>35% same room</a:t>
            </a:r>
          </a:p>
          <a:p>
            <a:pPr lvl="1"/>
            <a:r>
              <a:rPr lang="en-US" sz="2800" b="1" dirty="0" smtClean="0">
                <a:solidFill>
                  <a:srgbClr val="850205"/>
                </a:solidFill>
              </a:rPr>
              <a:t>12% further away</a:t>
            </a:r>
            <a:endParaRPr lang="en-US" sz="2800" b="1" dirty="0">
              <a:solidFill>
                <a:srgbClr val="000000"/>
              </a:solidFill>
            </a:endParaRPr>
          </a:p>
          <a:p>
            <a:r>
              <a:rPr lang="en-US" dirty="0" smtClean="0">
                <a:solidFill>
                  <a:srgbClr val="000000"/>
                </a:solidFill>
              </a:rPr>
              <a:t>For ~2 hours a day, when the phone is on:</a:t>
            </a:r>
          </a:p>
          <a:p>
            <a:pPr lvl="1"/>
            <a:r>
              <a:rPr lang="en-US" sz="2800" dirty="0" smtClean="0">
                <a:solidFill>
                  <a:srgbClr val="000000"/>
                </a:solidFill>
              </a:rPr>
              <a:t>can’t use as a proxy for user context, environmental context, display device</a:t>
            </a:r>
          </a:p>
        </p:txBody>
      </p:sp>
      <p:graphicFrame>
        <p:nvGraphicFramePr>
          <p:cNvPr id="4" name="Object 3"/>
          <p:cNvGraphicFramePr>
            <a:graphicFrameLocks noChangeAspect="1"/>
          </p:cNvGraphicFramePr>
          <p:nvPr>
            <p:extLst>
              <p:ext uri="{D42A27DB-BD31-4B8C-83A1-F6EECF244321}">
                <p14:modId xmlns:p14="http://schemas.microsoft.com/office/powerpoint/2010/main" val="3399213911"/>
              </p:ext>
            </p:extLst>
          </p:nvPr>
        </p:nvGraphicFramePr>
        <p:xfrm>
          <a:off x="4332116" y="2381557"/>
          <a:ext cx="9983788" cy="2469566"/>
        </p:xfrm>
        <a:graphic>
          <a:graphicData uri="http://schemas.openxmlformats.org/presentationml/2006/ole">
            <mc:AlternateContent xmlns:mc="http://schemas.openxmlformats.org/markup-compatibility/2006">
              <mc:Choice xmlns:v="urn:schemas-microsoft-com:vml" Requires="v">
                <p:oleObj spid="_x0000_s1079" name="Document" r:id="rId5" imgW="6400800" imgH="1409700" progId="Word.Document.12">
                  <p:embed/>
                </p:oleObj>
              </mc:Choice>
              <mc:Fallback>
                <p:oleObj name="Document" r:id="rId5" imgW="6400800" imgH="1409700" progId="Word.Document.12">
                  <p:embed/>
                  <p:pic>
                    <p:nvPicPr>
                      <p:cNvPr id="0" name=""/>
                      <p:cNvPicPr/>
                      <p:nvPr/>
                    </p:nvPicPr>
                    <p:blipFill>
                      <a:blip r:embed="rId6"/>
                      <a:stretch>
                        <a:fillRect/>
                      </a:stretch>
                    </p:blipFill>
                    <p:spPr>
                      <a:xfrm>
                        <a:off x="4332116" y="2381557"/>
                        <a:ext cx="9983788" cy="2469566"/>
                      </a:xfrm>
                      <a:prstGeom prst="rect">
                        <a:avLst/>
                      </a:prstGeom>
                    </p:spPr>
                  </p:pic>
                </p:oleObj>
              </mc:Fallback>
            </mc:AlternateContent>
          </a:graphicData>
        </a:graphic>
      </p:graphicFrame>
    </p:spTree>
    <p:extLst>
      <p:ext uri="{BB962C8B-B14F-4D97-AF65-F5344CB8AC3E}">
        <p14:creationId xmlns:p14="http://schemas.microsoft.com/office/powerpoint/2010/main" val="2894331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Usage Assumptions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Users have lots of apps competing for their attention</a:t>
            </a:r>
          </a:p>
          <a:p>
            <a:pPr marL="0" indent="0">
              <a:buNone/>
            </a:pPr>
            <a:r>
              <a:rPr lang="en-US" dirty="0" smtClean="0"/>
              <a:t>Can’t rely that their phone will be on</a:t>
            </a:r>
          </a:p>
          <a:p>
            <a:pPr marL="0" indent="0">
              <a:buNone/>
            </a:pPr>
            <a:r>
              <a:rPr lang="en-US" dirty="0" smtClean="0"/>
              <a:t>Can’t rely on the phone being a proxy</a:t>
            </a:r>
          </a:p>
        </p:txBody>
      </p:sp>
    </p:spTree>
    <p:extLst>
      <p:ext uri="{BB962C8B-B14F-4D97-AF65-F5344CB8AC3E}">
        <p14:creationId xmlns:p14="http://schemas.microsoft.com/office/powerpoint/2010/main" val="6373421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alphaModFix amt="26000"/>
          </a:blip>
          <a:stretch>
            <a:fillRect/>
          </a:stretch>
        </p:blipFill>
        <p:spPr>
          <a:xfrm>
            <a:off x="-127000" y="-95217"/>
            <a:ext cx="9423400" cy="7092917"/>
          </a:xfrm>
          <a:prstGeom prst="rect">
            <a:avLst/>
          </a:prstGeom>
        </p:spPr>
      </p:pic>
      <p:sp>
        <p:nvSpPr>
          <p:cNvPr id="2" name="Title 1"/>
          <p:cNvSpPr>
            <a:spLocks noGrp="1"/>
          </p:cNvSpPr>
          <p:nvPr>
            <p:ph type="title"/>
          </p:nvPr>
        </p:nvSpPr>
        <p:spPr/>
        <p:txBody>
          <a:bodyPr/>
          <a:lstStyle/>
          <a:p>
            <a:r>
              <a:rPr lang="en-US" dirty="0" smtClean="0"/>
              <a:t>Other challenges</a:t>
            </a:r>
            <a:endParaRPr lang="en-US" dirty="0"/>
          </a:p>
        </p:txBody>
      </p:sp>
      <p:sp>
        <p:nvSpPr>
          <p:cNvPr id="3" name="Content Placeholder 2"/>
          <p:cNvSpPr>
            <a:spLocks noGrp="1"/>
          </p:cNvSpPr>
          <p:nvPr>
            <p:ph idx="1"/>
          </p:nvPr>
        </p:nvSpPr>
        <p:spPr>
          <a:xfrm>
            <a:off x="1128943" y="1572577"/>
            <a:ext cx="7048804" cy="4379976"/>
          </a:xfrm>
        </p:spPr>
        <p:txBody>
          <a:bodyPr>
            <a:noAutofit/>
          </a:bodyPr>
          <a:lstStyle/>
          <a:p>
            <a:pPr marL="0" indent="0">
              <a:buNone/>
            </a:pPr>
            <a:r>
              <a:rPr lang="en-US" sz="3200" dirty="0" smtClean="0"/>
              <a:t>Battery</a:t>
            </a:r>
          </a:p>
          <a:p>
            <a:pPr marL="0" indent="0">
              <a:buNone/>
            </a:pPr>
            <a:r>
              <a:rPr lang="en-US" sz="3200" dirty="0" smtClean="0"/>
              <a:t>Raw sensors not behavior data</a:t>
            </a:r>
          </a:p>
          <a:p>
            <a:pPr marL="0" indent="0">
              <a:buNone/>
            </a:pPr>
            <a:r>
              <a:rPr lang="en-US" sz="3200" dirty="0" smtClean="0"/>
              <a:t>Not the sensors we always want</a:t>
            </a:r>
          </a:p>
          <a:p>
            <a:pPr marL="0" indent="0">
              <a:buNone/>
            </a:pPr>
            <a:r>
              <a:rPr lang="en-US" sz="3200" dirty="0" smtClean="0"/>
              <a:t>Computational complexity</a:t>
            </a:r>
          </a:p>
          <a:p>
            <a:pPr marL="0" indent="0">
              <a:buNone/>
            </a:pPr>
            <a:r>
              <a:rPr lang="en-US" sz="3200" dirty="0" smtClean="0"/>
              <a:t>Latency in communication</a:t>
            </a:r>
          </a:p>
          <a:p>
            <a:pPr marL="0" indent="0">
              <a:buNone/>
            </a:pPr>
            <a:r>
              <a:rPr lang="en-US" sz="3200" dirty="0" smtClean="0"/>
              <a:t>Basic software framework to support apps that can adapt to user behavior</a:t>
            </a:r>
          </a:p>
          <a:p>
            <a:pPr marL="0" indent="0">
              <a:buNone/>
            </a:pPr>
            <a:r>
              <a:rPr lang="en-US" sz="3200" dirty="0" smtClean="0"/>
              <a:t>Apps that drive innovation</a:t>
            </a:r>
            <a:endParaRPr lang="en-US" sz="3200" dirty="0"/>
          </a:p>
        </p:txBody>
      </p:sp>
    </p:spTree>
    <p:extLst>
      <p:ext uri="{BB962C8B-B14F-4D97-AF65-F5344CB8AC3E}">
        <p14:creationId xmlns:p14="http://schemas.microsoft.com/office/powerpoint/2010/main" val="5730720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a:t>Dey</a:t>
            </a:r>
            <a:r>
              <a:rPr lang="en-US" sz="2000" dirty="0"/>
              <a:t> &amp; Ferreira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2">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3">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4">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5">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11704105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1826774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51601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Prediction </a:t>
            </a:r>
            <a:r>
              <a:rPr lang="en-US" sz="2400" dirty="0" smtClean="0"/>
              <a:t>[Ubicomp 2012]</a:t>
            </a:r>
            <a:endParaRPr lang="en-US" dirty="0"/>
          </a:p>
        </p:txBody>
      </p:sp>
      <p:sp>
        <p:nvSpPr>
          <p:cNvPr id="3" name="Content Placeholder 2"/>
          <p:cNvSpPr>
            <a:spLocks noGrp="1"/>
          </p:cNvSpPr>
          <p:nvPr>
            <p:ph idx="1"/>
          </p:nvPr>
        </p:nvSpPr>
        <p:spPr/>
        <p:txBody>
          <a:bodyPr>
            <a:normAutofit/>
          </a:bodyPr>
          <a:lstStyle/>
          <a:p>
            <a:r>
              <a:rPr lang="en-US" dirty="0" smtClean="0"/>
              <a:t>To select next app</a:t>
            </a:r>
          </a:p>
          <a:p>
            <a:pPr lvl="1"/>
            <a:r>
              <a:rPr lang="en-US" dirty="0" smtClean="0"/>
              <a:t>Required fewer user touches</a:t>
            </a:r>
          </a:p>
          <a:p>
            <a:pPr lvl="1"/>
            <a:r>
              <a:rPr lang="en-US" dirty="0" smtClean="0"/>
              <a:t>Required less time</a:t>
            </a:r>
          </a:p>
          <a:p>
            <a:pPr lvl="1"/>
            <a:r>
              <a:rPr lang="en-US" dirty="0" smtClean="0"/>
              <a:t>More accurate (88%) </a:t>
            </a:r>
            <a:br>
              <a:rPr lang="en-US" dirty="0" smtClean="0"/>
            </a:br>
            <a:r>
              <a:rPr lang="en-US" dirty="0" smtClean="0"/>
              <a:t>than existing methods</a:t>
            </a:r>
          </a:p>
          <a:p>
            <a:pPr lvl="1"/>
            <a:endParaRPr lang="en-US" dirty="0"/>
          </a:p>
          <a:p>
            <a:pPr lvl="1"/>
            <a:r>
              <a:rPr lang="en-US" dirty="0" smtClean="0"/>
              <a:t>Some issues with dynamic UI</a:t>
            </a:r>
          </a:p>
          <a:p>
            <a:pPr lvl="1"/>
            <a:endParaRPr lang="en-US" dirty="0"/>
          </a:p>
          <a:p>
            <a:pPr lvl="1"/>
            <a:r>
              <a:rPr lang="en-US" dirty="0" smtClean="0"/>
              <a:t>Smartphone addiction [</a:t>
            </a:r>
            <a:r>
              <a:rPr lang="en-US" smtClean="0"/>
              <a:t>in preparation]</a:t>
            </a:r>
            <a:endParaRPr lang="en-US" dirty="0"/>
          </a:p>
        </p:txBody>
      </p:sp>
      <p:pic>
        <p:nvPicPr>
          <p:cNvPr id="4" name="Picture 3"/>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600" y="1905000"/>
            <a:ext cx="1676400" cy="2819400"/>
          </a:xfrm>
          <a:prstGeom prst="rect">
            <a:avLst/>
          </a:prstGeom>
          <a:noFill/>
          <a:ln w="9525">
            <a:noFill/>
            <a:miter lim="800000"/>
            <a:headEnd/>
            <a:tailEnd/>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00" y="0"/>
            <a:ext cx="6498942" cy="6858000"/>
          </a:xfrm>
          <a:prstGeom prst="rect">
            <a:avLst/>
          </a:prstGeom>
        </p:spPr>
      </p:pic>
      <p:sp>
        <p:nvSpPr>
          <p:cNvPr id="8" name="Rectangle 7"/>
          <p:cNvSpPr/>
          <p:nvPr/>
        </p:nvSpPr>
        <p:spPr>
          <a:xfrm>
            <a:off x="228600" y="3276600"/>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804835" y="952500"/>
            <a:ext cx="7339165" cy="5905500"/>
          </a:xfrm>
          <a:prstGeom prst="rect">
            <a:avLst/>
          </a:prstGeom>
        </p:spPr>
      </p:pic>
    </p:spTree>
    <p:extLst>
      <p:ext uri="{BB962C8B-B14F-4D97-AF65-F5344CB8AC3E}">
        <p14:creationId xmlns:p14="http://schemas.microsoft.com/office/powerpoint/2010/main" val="2118749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399700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22637"/>
            <a:ext cx="868412" cy="20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Accelerometer</a:t>
            </a:r>
            <a:endParaRPr lang="en-US">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8802256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200428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 name="Screen Shot 2014-06-01 at 9.53.21 PM.png"/>
          <p:cNvPicPr/>
          <p:nvPr/>
        </p:nvPicPr>
        <p:blipFill>
          <a:blip r:embed="rId2">
            <a:extLst/>
          </a:blip>
          <a:stretch>
            <a:fillRect/>
          </a:stretch>
        </p:blipFill>
        <p:spPr>
          <a:xfrm>
            <a:off x="0" y="655694"/>
            <a:ext cx="9144001" cy="4653644"/>
          </a:xfrm>
          <a:prstGeom prst="rect">
            <a:avLst/>
          </a:prstGeom>
          <a:ln>
            <a:round/>
          </a:ln>
        </p:spPr>
      </p:pic>
      <p:sp>
        <p:nvSpPr>
          <p:cNvPr id="164" name="Shape 164"/>
          <p:cNvSpPr/>
          <p:nvPr/>
        </p:nvSpPr>
        <p:spPr>
          <a:xfrm>
            <a:off x="113308" y="5701324"/>
            <a:ext cx="8917385"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u="sng">
                <a:hlinkClick r:id=""/>
              </a:defRPr>
            </a:lvl1pPr>
          </a:lstStyle>
          <a:p>
            <a:pPr lvl="0">
              <a:defRPr sz="1800" b="0" u="none">
                <a:solidFill>
                  <a:srgbClr val="000000"/>
                </a:solidFill>
                <a:uFillTx/>
              </a:defRPr>
            </a:pPr>
            <a:r>
              <a:rPr sz="1700" dirty="0">
                <a:solidFill>
                  <a:srgbClr val="004479"/>
                </a:solidFill>
                <a:uFill>
                  <a:solidFill>
                    <a:srgbClr val="004479"/>
                  </a:solidFill>
                </a:uFill>
              </a:rPr>
              <a:t>https://api.awareframework.com/index.php/world</a:t>
            </a:r>
          </a:p>
        </p:txBody>
      </p:sp>
      <p:sp>
        <p:nvSpPr>
          <p:cNvPr id="165" name="Shape 165"/>
          <p:cNvSpPr/>
          <p:nvPr/>
        </p:nvSpPr>
        <p:spPr>
          <a:xfrm>
            <a:off x="1040920" y="4659925"/>
            <a:ext cx="6486880" cy="85696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7200">
                <a:solidFill>
                  <a:srgbClr val="2BACE1"/>
                </a:solidFill>
                <a:latin typeface="+mj-lt"/>
                <a:ea typeface="+mj-ea"/>
                <a:cs typeface="+mj-cs"/>
                <a:sym typeface="Helvetica Neue"/>
              </a:defRPr>
            </a:lvl1pPr>
          </a:lstStyle>
          <a:p>
            <a:pPr lvl="0">
              <a:defRPr sz="1800">
                <a:solidFill>
                  <a:srgbClr val="000000"/>
                </a:solidFill>
                <a:uFillTx/>
              </a:defRPr>
            </a:pPr>
            <a:r>
              <a:rPr sz="5100">
                <a:uFill>
                  <a:solidFill>
                    <a:srgbClr val="004479"/>
                  </a:solidFill>
                </a:uFill>
              </a:rPr>
              <a:t>4830 devices worldwide</a:t>
            </a:r>
          </a:p>
        </p:txBody>
      </p:sp>
    </p:spTree>
    <p:extLst>
      <p:ext uri="{BB962C8B-B14F-4D97-AF65-F5344CB8AC3E}">
        <p14:creationId xmlns:p14="http://schemas.microsoft.com/office/powerpoint/2010/main" val="905154416"/>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500" fill="hold"/>
                                        <p:tgtEl>
                                          <p:spTgt spid="165"/>
                                        </p:tgtEl>
                                        <p:attrNameLst>
                                          <p:attrName>ppt_x</p:attrName>
                                        </p:attrNameLst>
                                      </p:cBhvr>
                                      <p:tavLst>
                                        <p:tav tm="0">
                                          <p:val>
                                            <p:strVal val="#ppt_x"/>
                                          </p:val>
                                        </p:tav>
                                        <p:tav tm="100000">
                                          <p:val>
                                            <p:strVal val="#ppt_x"/>
                                          </p:val>
                                        </p:tav>
                                      </p:tavLst>
                                    </p:anim>
                                    <p:anim calcmode="lin" valueType="num">
                                      <p:cBhvr>
                                        <p:cTn id="8" dur="1500" fill="hold"/>
                                        <p:tgtEl>
                                          <p:spTgt spid="1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0331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21019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4132" y="310162"/>
            <a:ext cx="6855950" cy="990107"/>
          </a:xfrm>
        </p:spPr>
        <p:txBody>
          <a:bodyPr/>
          <a:lstStyle/>
          <a:p>
            <a:r>
              <a:rPr lang="en-US" dirty="0" smtClean="0"/>
              <a:t>Example: Student Life Study (!Aware)</a:t>
            </a:r>
            <a:endParaRPr lang="en-US" dirty="0"/>
          </a:p>
        </p:txBody>
      </p:sp>
      <p:sp>
        <p:nvSpPr>
          <p:cNvPr id="6" name="Content Placeholder 5"/>
          <p:cNvSpPr>
            <a:spLocks noGrp="1"/>
          </p:cNvSpPr>
          <p:nvPr>
            <p:ph idx="1"/>
          </p:nvPr>
        </p:nvSpPr>
        <p:spPr/>
        <p:txBody>
          <a:bodyPr/>
          <a:lstStyle/>
          <a:p>
            <a:pPr marL="0" indent="0">
              <a:buNone/>
            </a:pPr>
            <a:r>
              <a:rPr lang="en-US" dirty="0" smtClean="0"/>
              <a:t>[video]</a:t>
            </a:r>
            <a:endParaRPr lang="en-US" dirty="0"/>
          </a:p>
        </p:txBody>
      </p:sp>
      <p:sp>
        <p:nvSpPr>
          <p:cNvPr id="2" name="Date Placeholder 1"/>
          <p:cNvSpPr>
            <a:spLocks noGrp="1"/>
          </p:cNvSpPr>
          <p:nvPr>
            <p:ph type="dt" sz="half" idx="10"/>
          </p:nvPr>
        </p:nvSpPr>
        <p:spPr/>
        <p:txBody>
          <a:bodyPr/>
          <a:lstStyle/>
          <a:p>
            <a:fld id="{3291CAAD-E700-49B0-98CD-CE201FFAD0DE}" type="datetime1">
              <a:rPr lang="en-US" smtClean="0"/>
              <a:pPr/>
              <a:t>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4E2-AEEE-4A8F-A6F1-FE8BC49F9AD7}" type="slidenum">
              <a:rPr lang="en-US" smtClean="0"/>
              <a:pPr/>
              <a:t>36</a:t>
            </a:fld>
            <a:endParaRPr lang="en-US"/>
          </a:p>
        </p:txBody>
      </p:sp>
    </p:spTree>
    <p:extLst>
      <p:ext uri="{BB962C8B-B14F-4D97-AF65-F5344CB8AC3E}">
        <p14:creationId xmlns:p14="http://schemas.microsoft.com/office/powerpoint/2010/main" val="1935250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5440849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covered aspects of the whole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1815664"/>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97175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now we’re stopping here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64123305"/>
              </p:ext>
            </p:extLst>
          </p:nvPr>
        </p:nvGraphicFramePr>
        <p:xfrm>
          <a:off x="102249" y="3445677"/>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138553" y="1523987"/>
            <a:ext cx="6459096" cy="3539431"/>
          </a:xfrm>
          <a:prstGeom prst="rect">
            <a:avLst/>
          </a:prstGeom>
          <a:noFill/>
        </p:spPr>
        <p:txBody>
          <a:bodyPr wrap="square" rtlCol="0">
            <a:spAutoFit/>
          </a:bodyPr>
          <a:lstStyle/>
          <a:p>
            <a:r>
              <a:rPr lang="en-US" sz="2800" dirty="0" smtClean="0"/>
              <a:t>Exploring multiple perspectives on data exploration &amp; use </a:t>
            </a:r>
          </a:p>
          <a:p>
            <a:pPr marL="742950" lvl="1" indent="-285750">
              <a:buFont typeface="Arial"/>
              <a:buChar char="•"/>
            </a:pPr>
            <a:r>
              <a:rPr lang="en-US" sz="2800" dirty="0" smtClean="0"/>
              <a:t>Multiple stakeholders</a:t>
            </a:r>
          </a:p>
          <a:p>
            <a:pPr marL="742950" lvl="1" indent="-285750">
              <a:buFont typeface="Arial"/>
              <a:buChar char="•"/>
            </a:pPr>
            <a:r>
              <a:rPr lang="en-US" sz="2800" dirty="0" smtClean="0"/>
              <a:t>Multiple techniques (</a:t>
            </a:r>
            <a:r>
              <a:rPr lang="en-US" sz="2800" dirty="0" err="1" smtClean="0"/>
              <a:t>viz</a:t>
            </a:r>
            <a:r>
              <a:rPr lang="en-US" sz="2800" dirty="0" smtClean="0"/>
              <a:t> now, stats next, ml after that)</a:t>
            </a:r>
          </a:p>
          <a:p>
            <a:pPr marL="742950" lvl="1" indent="-285750">
              <a:buFont typeface="Arial"/>
              <a:buChar char="•"/>
            </a:pPr>
            <a:r>
              <a:rPr lang="en-US" sz="2800" dirty="0" smtClean="0"/>
              <a:t>Multiple options (story telling, exploration, …)</a:t>
            </a:r>
          </a:p>
          <a:p>
            <a:endParaRPr lang="en-US" sz="2800" dirty="0"/>
          </a:p>
        </p:txBody>
      </p:sp>
    </p:spTree>
    <p:extLst>
      <p:ext uri="{BB962C8B-B14F-4D97-AF65-F5344CB8AC3E}">
        <p14:creationId xmlns:p14="http://schemas.microsoft.com/office/powerpoint/2010/main" val="12466256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talked about data exploration (doing the last two steps for you)</a:t>
            </a:r>
            <a:endParaRPr lang="en-US" dirty="0"/>
          </a:p>
        </p:txBody>
      </p:sp>
      <p:sp>
        <p:nvSpPr>
          <p:cNvPr id="3" name="Content Placeholder 2"/>
          <p:cNvSpPr>
            <a:spLocks noGrp="1"/>
          </p:cNvSpPr>
          <p:nvPr>
            <p:ph idx="1"/>
          </p:nvPr>
        </p:nvSpPr>
        <p:spPr/>
        <p:txBody>
          <a:bodyPr/>
          <a:lstStyle/>
          <a:p>
            <a:pPr marL="0" indent="0">
              <a:buNone/>
            </a:pPr>
            <a:r>
              <a:rPr lang="en-US" dirty="0" smtClean="0"/>
              <a:t>Transformations such as normalization, logs, and feature creation</a:t>
            </a:r>
          </a:p>
          <a:p>
            <a:pPr marL="0" indent="0">
              <a:buNone/>
            </a:pPr>
            <a:r>
              <a:rPr lang="en-US" dirty="0" smtClean="0"/>
              <a:t>Plots and their value – stem &amp; leaf; boxplot; histogram</a:t>
            </a:r>
          </a:p>
          <a:p>
            <a:pPr marL="0" indent="0">
              <a:buNone/>
            </a:pPr>
            <a:r>
              <a:rPr lang="en-US" dirty="0" smtClean="0"/>
              <a:t>Distributions and some of their underlying assumptions; relating this back to your understanding of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3062288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682343"/>
            <a:ext cx="6280441" cy="990107"/>
          </a:xfrm>
        </p:spPr>
        <p:txBody>
          <a:bodyPr/>
          <a:lstStyle/>
          <a:p>
            <a:r>
              <a:rPr lang="en-US" sz="3600" dirty="0" smtClean="0">
                <a:latin typeface="Geneva" charset="0"/>
                <a:ea typeface="ＭＳ Ｐゴシック" charset="0"/>
                <a:cs typeface="ＭＳ Ｐゴシック" charset="0"/>
              </a:rPr>
              <a:t>We talked about visualization design (for others)</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pPr marL="0" indent="0">
              <a:buNone/>
            </a:pPr>
            <a:r>
              <a:rPr lang="en-US" sz="2800" dirty="0" smtClean="0">
                <a:solidFill>
                  <a:schemeClr val="tx1"/>
                </a:solidFill>
                <a:latin typeface="Geneva" charset="0"/>
                <a:ea typeface="ＭＳ Ｐゴシック" charset="0"/>
                <a:cs typeface="ＭＳ Ｐゴシック" charset="0"/>
              </a:rPr>
              <a:t>Key questions a </a:t>
            </a:r>
            <a:r>
              <a:rPr lang="en-US" sz="2800" dirty="0" err="1" smtClean="0">
                <a:solidFill>
                  <a:schemeClr val="tx1"/>
                </a:solidFill>
                <a:latin typeface="Geneva" charset="0"/>
                <a:ea typeface="ＭＳ Ｐゴシック" charset="0"/>
                <a:cs typeface="ＭＳ Ｐゴシック" charset="0"/>
              </a:rPr>
              <a:t>viz</a:t>
            </a:r>
            <a:r>
              <a:rPr lang="en-US" sz="2800" dirty="0" smtClean="0">
                <a:solidFill>
                  <a:schemeClr val="tx1"/>
                </a:solidFill>
                <a:latin typeface="Geneva" charset="0"/>
                <a:ea typeface="ＭＳ Ｐゴシック" charset="0"/>
                <a:cs typeface="ＭＳ Ｐゴシック" charset="0"/>
              </a:rPr>
              <a:t> author or viewer should ask about a </a:t>
            </a:r>
            <a:r>
              <a:rPr lang="en-US" sz="2800" dirty="0" err="1" smtClean="0">
                <a:solidFill>
                  <a:schemeClr val="tx1"/>
                </a:solidFill>
                <a:latin typeface="Geneva" charset="0"/>
                <a:ea typeface="ＭＳ Ｐゴシック" charset="0"/>
                <a:cs typeface="ＭＳ Ｐゴシック" charset="0"/>
              </a:rPr>
              <a:t>viz</a:t>
            </a:r>
            <a:endParaRPr lang="en-US" sz="2800" dirty="0" smtClean="0">
              <a:solidFill>
                <a:schemeClr val="tx1"/>
              </a:solidFill>
              <a:latin typeface="Geneva" charset="0"/>
              <a:ea typeface="ＭＳ Ｐゴシック" charset="0"/>
              <a:cs typeface="ＭＳ Ｐゴシック" charset="0"/>
            </a:endParaRPr>
          </a:p>
          <a:p>
            <a:r>
              <a:rPr lang="en-US" sz="2800" dirty="0" smtClean="0">
                <a:solidFill>
                  <a:schemeClr val="tx1"/>
                </a:solidFill>
                <a:latin typeface="Geneva" charset="0"/>
                <a:ea typeface="ＭＳ Ｐゴシック" charset="0"/>
                <a:cs typeface="ＭＳ Ｐゴシック" charset="0"/>
              </a:rPr>
              <a:t>What is its goal?</a:t>
            </a:r>
          </a:p>
          <a:p>
            <a:r>
              <a:rPr lang="en-US" dirty="0" smtClean="0">
                <a:solidFill>
                  <a:srgbClr val="000000"/>
                </a:solidFill>
                <a:latin typeface="Geneva" charset="0"/>
                <a:ea typeface="ＭＳ Ｐゴシック" charset="0"/>
                <a:cs typeface="ＭＳ Ｐゴシック" charset="0"/>
              </a:rPr>
              <a:t>Does it use good design?</a:t>
            </a:r>
          </a:p>
          <a:p>
            <a:r>
              <a:rPr lang="en-US" dirty="0" smtClean="0">
                <a:solidFill>
                  <a:schemeClr val="tx1"/>
                </a:solidFill>
                <a:latin typeface="Geneva" charset="0"/>
                <a:ea typeface="ＭＳ Ｐゴシック" charset="0"/>
                <a:cs typeface="ＭＳ Ｐゴシック" charset="0"/>
              </a:rPr>
              <a:t>Have </a:t>
            </a:r>
            <a:r>
              <a:rPr lang="en-US" dirty="0">
                <a:solidFill>
                  <a:schemeClr val="tx1"/>
                </a:solidFill>
                <a:latin typeface="Geneva" charset="0"/>
                <a:ea typeface="ＭＳ Ｐゴシック" charset="0"/>
                <a:cs typeface="ＭＳ Ｐゴシック" charset="0"/>
              </a:rPr>
              <a:t>there been usability studies done?  What do they show</a:t>
            </a:r>
            <a:r>
              <a:rPr lang="en-US" dirty="0" smtClean="0">
                <a:solidFill>
                  <a:schemeClr val="tx1"/>
                </a:solidFill>
                <a:latin typeface="Geneva" charset="0"/>
                <a:ea typeface="ＭＳ Ｐゴシック" charset="0"/>
                <a:cs typeface="ＭＳ Ｐゴシック" charset="0"/>
              </a:rPr>
              <a:t>?</a:t>
            </a:r>
          </a:p>
          <a:p>
            <a:r>
              <a:rPr lang="en-US" dirty="0" smtClean="0">
                <a:solidFill>
                  <a:schemeClr val="tx1"/>
                </a:solidFill>
                <a:latin typeface="Geneva" charset="0"/>
                <a:ea typeface="ＭＳ Ｐゴシック" charset="0"/>
                <a:cs typeface="ＭＳ Ｐゴシック" charset="0"/>
              </a:rPr>
              <a:t>Are data provenance &amp; analysis approach documented</a:t>
            </a:r>
            <a:endParaRPr lang="en-US" dirty="0">
              <a:solidFill>
                <a:schemeClr val="tx1"/>
              </a:solidFill>
              <a:latin typeface="Geneva" charset="0"/>
              <a:ea typeface="ＭＳ Ｐゴシック" charset="0"/>
              <a:cs typeface="ＭＳ Ｐゴシック" charset="0"/>
            </a:endParaRP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068869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discussed 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7003253"/>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8189461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smtClean="0"/>
              <a:t>And specific techniques </a:t>
            </a:r>
            <a:endParaRPr lang="en-US" dirty="0"/>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333606119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smtClean="0">
                <a:latin typeface="Geneva" charset="0"/>
                <a:ea typeface="ＭＳ Ｐゴシック" charset="0"/>
                <a:cs typeface="ＭＳ Ｐゴシック" charset="0"/>
              </a:rPr>
              <a:t>And we looked at many case studies (small and large)</a:t>
            </a:r>
            <a:endParaRPr lang="en-US" dirty="0">
              <a:latin typeface="Geneva" charset="0"/>
              <a:ea typeface="ＭＳ Ｐゴシック" charset="0"/>
              <a:cs typeface="ＭＳ Ｐゴシック" charset="0"/>
            </a:endParaRPr>
          </a:p>
        </p:txBody>
      </p:sp>
      <p:sp>
        <p:nvSpPr>
          <p:cNvPr id="20482" name="Content Placeholder 2"/>
          <p:cNvSpPr>
            <a:spLocks noGrp="1"/>
          </p:cNvSpPr>
          <p:nvPr>
            <p:ph idx="1"/>
          </p:nvPr>
        </p:nvSpPr>
        <p:spPr>
          <a:xfrm>
            <a:off x="1219200" y="2252663"/>
            <a:ext cx="7772400" cy="3733800"/>
          </a:xfrm>
        </p:spPr>
        <p:txBody>
          <a:bodyPr/>
          <a:lstStyle/>
          <a:p>
            <a:pPr marL="0" indent="0">
              <a:buNone/>
            </a:pPr>
            <a:r>
              <a:rPr lang="en-US" dirty="0" smtClean="0">
                <a:latin typeface="Geneva" charset="0"/>
                <a:ea typeface="ＭＳ Ｐゴシック" charset="0"/>
                <a:cs typeface="ＭＳ Ｐゴシック" charset="0"/>
              </a:rPr>
              <a:t>Raised questions of context (social </a:t>
            </a:r>
            <a:r>
              <a:rPr lang="en-US" i="1" dirty="0" err="1" smtClean="0">
                <a:latin typeface="Geneva" charset="0"/>
                <a:ea typeface="ＭＳ Ｐゴシック" charset="0"/>
                <a:cs typeface="ＭＳ Ｐゴシック" charset="0"/>
              </a:rPr>
              <a:t>vs</a:t>
            </a:r>
            <a:r>
              <a:rPr lang="en-US" i="1" dirty="0" smtClean="0">
                <a:latin typeface="Geneva" charset="0"/>
                <a:ea typeface="ＭＳ Ｐゴシック" charset="0"/>
                <a:cs typeface="ＭＳ Ｐゴシック" charset="0"/>
              </a:rPr>
              <a:t> </a:t>
            </a:r>
            <a:r>
              <a:rPr lang="en-US" dirty="0" smtClean="0">
                <a:latin typeface="Geneva" charset="0"/>
                <a:ea typeface="ＭＳ Ｐゴシック" charset="0"/>
                <a:cs typeface="ＭＳ Ｐゴシック" charset="0"/>
              </a:rPr>
              <a:t>not; community structure)</a:t>
            </a:r>
          </a:p>
          <a:p>
            <a:pPr marL="0" indent="0">
              <a:buNone/>
            </a:pPr>
            <a:r>
              <a:rPr lang="en-US" dirty="0" smtClean="0">
                <a:latin typeface="Geneva" charset="0"/>
                <a:ea typeface="ＭＳ Ｐゴシック" charset="0"/>
                <a:cs typeface="ＭＳ Ｐゴシック" charset="0"/>
              </a:rPr>
              <a:t>Difficulty of separating </a:t>
            </a:r>
            <a:r>
              <a:rPr lang="en-US" dirty="0" err="1" smtClean="0">
                <a:latin typeface="Geneva" charset="0"/>
                <a:ea typeface="ＭＳ Ｐゴシック" charset="0"/>
                <a:cs typeface="ＭＳ Ｐゴシック" charset="0"/>
              </a:rPr>
              <a:t>viz</a:t>
            </a:r>
            <a:r>
              <a:rPr lang="en-US" dirty="0" smtClean="0">
                <a:latin typeface="Geneva" charset="0"/>
                <a:ea typeface="ＭＳ Ｐゴシック" charset="0"/>
                <a:cs typeface="ＭＳ Ｐゴシック" charset="0"/>
              </a:rPr>
              <a:t> &amp; goals from application &amp; goals</a:t>
            </a:r>
          </a:p>
          <a:p>
            <a:pPr marL="0" indent="0">
              <a:buNone/>
            </a:pPr>
            <a:r>
              <a:rPr lang="en-US" dirty="0" smtClean="0">
                <a:latin typeface="Geneva" charset="0"/>
                <a:ea typeface="ＭＳ Ｐゴシック" charset="0"/>
                <a:cs typeface="ＭＳ Ｐゴシック" charset="0"/>
              </a:rPr>
              <a:t>Difficulty of getting clear field </a:t>
            </a:r>
            <a:r>
              <a:rPr lang="en-US" i="1" dirty="0" err="1" smtClean="0">
                <a:latin typeface="Geneva" charset="0"/>
                <a:ea typeface="ＭＳ Ｐゴシック" charset="0"/>
                <a:cs typeface="ＭＳ Ｐゴシック" charset="0"/>
              </a:rPr>
              <a:t>vs</a:t>
            </a:r>
            <a:r>
              <a:rPr lang="en-US" i="1" dirty="0" smtClean="0">
                <a:latin typeface="Geneva" charset="0"/>
                <a:ea typeface="ＭＳ Ｐゴシック" charset="0"/>
                <a:cs typeface="ＭＳ Ｐゴシック" charset="0"/>
              </a:rPr>
              <a:t> </a:t>
            </a:r>
            <a:r>
              <a:rPr lang="en-US" dirty="0" smtClean="0">
                <a:latin typeface="Geneva" charset="0"/>
                <a:ea typeface="ＭＳ Ｐゴシック" charset="0"/>
                <a:cs typeface="ＭＳ Ｐゴシック" charset="0"/>
              </a:rPr>
              <a:t>lab results</a:t>
            </a:r>
            <a:endParaRPr lang="en-US"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6999314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23065896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Build compelling and useful apps that provide value in everyday life and a compelling user experience</a:t>
            </a:r>
          </a:p>
          <a:p>
            <a:pPr marL="0" indent="0">
              <a:buNone/>
            </a:pPr>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1797242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2251091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860849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34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t>We live in a time of dumb phones</a:t>
            </a:r>
          </a:p>
          <a:p>
            <a:r>
              <a:rPr lang="en-US" dirty="0" smtClean="0"/>
              <a:t>Know almost nothing about me</a:t>
            </a:r>
          </a:p>
          <a:p>
            <a:pPr lvl="1"/>
            <a:r>
              <a:rPr lang="en-US" dirty="0" smtClean="0"/>
              <a:t>Explicit preferences</a:t>
            </a:r>
          </a:p>
          <a:p>
            <a:pPr lvl="1"/>
            <a:r>
              <a:rPr lang="en-US" dirty="0" smtClean="0"/>
              <a:t>Contacts</a:t>
            </a:r>
          </a:p>
          <a:p>
            <a:pPr lvl="1"/>
            <a:r>
              <a:rPr lang="en-US" dirty="0" smtClean="0"/>
              <a:t>Running applications</a:t>
            </a:r>
          </a:p>
          <a:p>
            <a:r>
              <a:rPr lang="en-US" dirty="0" smtClean="0"/>
              <a:t>Hardly knows when I’m mobile/fixed, charging/not charging</a:t>
            </a:r>
          </a:p>
          <a:p>
            <a:r>
              <a:rPr lang="en-US" dirty="0" smtClean="0"/>
              <a:t>Doesn’t know me or what I’m doing</a:t>
            </a:r>
          </a:p>
          <a:p>
            <a:pPr lvl="1"/>
            <a:endParaRPr lang="en-US" dirty="0" smtClean="0"/>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7771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11763</TotalTime>
  <Words>2123</Words>
  <Application>Microsoft Macintosh PowerPoint</Application>
  <PresentationFormat>On-screen Show (4:3)</PresentationFormat>
  <Paragraphs>429</Paragraphs>
  <Slides>44</Slides>
  <Notes>26</Notes>
  <HiddenSlides>1</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Office Theme</vt:lpstr>
      <vt:lpstr>Document</vt:lpstr>
      <vt:lpstr>PowerPoint Presentation</vt:lpstr>
      <vt:lpstr>Agenda</vt:lpstr>
      <vt:lpstr>App Prediction [Ubicomp 2012]</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PowerPoint Presentation</vt:lpstr>
      <vt:lpstr>PowerPoint Presentation</vt:lpstr>
      <vt:lpstr>Assumption #2: Usage</vt:lpstr>
      <vt:lpstr>PowerPoint Presentation</vt:lpstr>
      <vt:lpstr>PowerPoint Presentation</vt:lpstr>
      <vt:lpstr>PowerPoint Presentation</vt:lpstr>
      <vt:lpstr>Assumption #2: Usage</vt:lpstr>
      <vt:lpstr>Assumption #2: Usage</vt:lpstr>
      <vt:lpstr>Assumption #2: Usage</vt:lpstr>
      <vt:lpstr>Assumption #3: Usage</vt:lpstr>
      <vt:lpstr>Assumption #3: Usage</vt:lpstr>
      <vt:lpstr>Assumption #3a: Usage</vt:lpstr>
      <vt:lpstr>Assumption #3b: Usage</vt:lpstr>
      <vt:lpstr>Summary: Usage Assumptions</vt:lpstr>
      <vt:lpstr>Other challenges</vt:lpstr>
      <vt:lpstr>Aware Framework   Dey &amp; Ferreira (Oulu)</vt:lpstr>
      <vt:lpstr>Overview</vt:lpstr>
      <vt:lpstr>Architecture</vt:lpstr>
      <vt:lpstr>Aware Sensors</vt:lpstr>
      <vt:lpstr>Plugins help with data interpretation:</vt:lpstr>
      <vt:lpstr>Ways to use AWARE</vt:lpstr>
      <vt:lpstr>PowerPoint Presentation</vt:lpstr>
      <vt:lpstr>Phone-stression: quantifying someone’s frustrations when using their smartphones</vt:lpstr>
      <vt:lpstr>Asthma: weather, air quality, mobility and symptoms</vt:lpstr>
      <vt:lpstr>Example: Student Life Study (!Aware)</vt:lpstr>
      <vt:lpstr>Discussion</vt:lpstr>
      <vt:lpstr>We’ve covered aspects of the whole pipeline</vt:lpstr>
      <vt:lpstr>But now we’re stopping here</vt:lpstr>
      <vt:lpstr>We talked about data exploration (doing the last two steps for you)</vt:lpstr>
      <vt:lpstr>We talked about visualization design (for others)</vt:lpstr>
      <vt:lpstr>We discussed holistic design goals</vt:lpstr>
      <vt:lpstr>And specific techniques </vt:lpstr>
      <vt:lpstr>And we looked at many case studies (small and large)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351</cp:revision>
  <dcterms:created xsi:type="dcterms:W3CDTF">2013-10-07T16:54:34Z</dcterms:created>
  <dcterms:modified xsi:type="dcterms:W3CDTF">2015-02-09T02:51:09Z</dcterms:modified>
</cp:coreProperties>
</file>